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9" r:id="rId2"/>
    <p:sldId id="425" r:id="rId3"/>
    <p:sldId id="302" r:id="rId4"/>
    <p:sldId id="365" r:id="rId5"/>
    <p:sldId id="415" r:id="rId6"/>
    <p:sldId id="406" r:id="rId7"/>
    <p:sldId id="426" r:id="rId8"/>
    <p:sldId id="427" r:id="rId9"/>
    <p:sldId id="430" r:id="rId10"/>
    <p:sldId id="428" r:id="rId11"/>
    <p:sldId id="429" r:id="rId12"/>
    <p:sldId id="431" r:id="rId13"/>
    <p:sldId id="432" r:id="rId14"/>
  </p:sldIdLst>
  <p:sldSz cx="24384000" cy="13716000"/>
  <p:notesSz cx="6858000" cy="9144000"/>
  <p:defaultTextStyle>
    <a:defPPr>
      <a:defRPr lang="en-US"/>
    </a:defPPr>
    <a:lvl1pPr algn="l" defTabSz="825500" rtl="0" eaLnBrk="0" fontAlgn="base" hangingPunct="0">
      <a:spcBef>
        <a:spcPct val="0"/>
      </a:spcBef>
      <a:spcAft>
        <a:spcPct val="0"/>
      </a:spcAft>
      <a:defRPr sz="2000" kern="1200">
        <a:solidFill>
          <a:srgbClr val="74808C"/>
        </a:solidFill>
        <a:latin typeface="Poppins"/>
        <a:ea typeface="Poppins"/>
        <a:cs typeface="Poppins"/>
        <a:sym typeface="Poppins"/>
      </a:defRPr>
    </a:lvl1pPr>
    <a:lvl2pPr marL="457200" indent="-228600" algn="l" defTabSz="825500" rtl="0" eaLnBrk="0" fontAlgn="base" hangingPunct="0">
      <a:spcBef>
        <a:spcPct val="0"/>
      </a:spcBef>
      <a:spcAft>
        <a:spcPct val="0"/>
      </a:spcAft>
      <a:defRPr sz="2000" kern="1200">
        <a:solidFill>
          <a:srgbClr val="74808C"/>
        </a:solidFill>
        <a:latin typeface="Poppins"/>
        <a:ea typeface="Poppins"/>
        <a:cs typeface="Poppins"/>
        <a:sym typeface="Poppins"/>
      </a:defRPr>
    </a:lvl2pPr>
    <a:lvl3pPr marL="914400" indent="-457200" algn="l" defTabSz="825500" rtl="0" eaLnBrk="0" fontAlgn="base" hangingPunct="0">
      <a:spcBef>
        <a:spcPct val="0"/>
      </a:spcBef>
      <a:spcAft>
        <a:spcPct val="0"/>
      </a:spcAft>
      <a:defRPr sz="2000" kern="1200">
        <a:solidFill>
          <a:srgbClr val="74808C"/>
        </a:solidFill>
        <a:latin typeface="Poppins"/>
        <a:ea typeface="Poppins"/>
        <a:cs typeface="Poppins"/>
        <a:sym typeface="Poppins"/>
      </a:defRPr>
    </a:lvl3pPr>
    <a:lvl4pPr marL="1371600" indent="-685800" algn="l" defTabSz="825500" rtl="0" eaLnBrk="0" fontAlgn="base" hangingPunct="0">
      <a:spcBef>
        <a:spcPct val="0"/>
      </a:spcBef>
      <a:spcAft>
        <a:spcPct val="0"/>
      </a:spcAft>
      <a:defRPr sz="2000" kern="1200">
        <a:solidFill>
          <a:srgbClr val="74808C"/>
        </a:solidFill>
        <a:latin typeface="Poppins"/>
        <a:ea typeface="Poppins"/>
        <a:cs typeface="Poppins"/>
        <a:sym typeface="Poppins"/>
      </a:defRPr>
    </a:lvl4pPr>
    <a:lvl5pPr marL="1828800" indent="-914400" algn="l" defTabSz="825500" rtl="0" eaLnBrk="0" fontAlgn="base" hangingPunct="0">
      <a:spcBef>
        <a:spcPct val="0"/>
      </a:spcBef>
      <a:spcAft>
        <a:spcPct val="0"/>
      </a:spcAft>
      <a:defRPr sz="2000" kern="1200">
        <a:solidFill>
          <a:srgbClr val="74808C"/>
        </a:solidFill>
        <a:latin typeface="Poppins"/>
        <a:ea typeface="Poppins"/>
        <a:cs typeface="Poppins"/>
        <a:sym typeface="Poppins"/>
      </a:defRPr>
    </a:lvl5pPr>
    <a:lvl6pPr marL="2286000" algn="l" defTabSz="914400" rtl="0" eaLnBrk="1" latinLnBrk="0" hangingPunct="1">
      <a:defRPr sz="2000" kern="1200">
        <a:solidFill>
          <a:srgbClr val="74808C"/>
        </a:solidFill>
        <a:latin typeface="Poppins"/>
        <a:ea typeface="Poppins"/>
        <a:cs typeface="Poppins"/>
        <a:sym typeface="Poppins"/>
      </a:defRPr>
    </a:lvl6pPr>
    <a:lvl7pPr marL="2743200" algn="l" defTabSz="914400" rtl="0" eaLnBrk="1" latinLnBrk="0" hangingPunct="1">
      <a:defRPr sz="2000" kern="1200">
        <a:solidFill>
          <a:srgbClr val="74808C"/>
        </a:solidFill>
        <a:latin typeface="Poppins"/>
        <a:ea typeface="Poppins"/>
        <a:cs typeface="Poppins"/>
        <a:sym typeface="Poppins"/>
      </a:defRPr>
    </a:lvl7pPr>
    <a:lvl8pPr marL="3200400" algn="l" defTabSz="914400" rtl="0" eaLnBrk="1" latinLnBrk="0" hangingPunct="1">
      <a:defRPr sz="2000" kern="1200">
        <a:solidFill>
          <a:srgbClr val="74808C"/>
        </a:solidFill>
        <a:latin typeface="Poppins"/>
        <a:ea typeface="Poppins"/>
        <a:cs typeface="Poppins"/>
        <a:sym typeface="Poppins"/>
      </a:defRPr>
    </a:lvl8pPr>
    <a:lvl9pPr marL="3657600" algn="l" defTabSz="914400" rtl="0" eaLnBrk="1" latinLnBrk="0" hangingPunct="1">
      <a:defRPr sz="2000" kern="1200">
        <a:solidFill>
          <a:srgbClr val="74808C"/>
        </a:solidFill>
        <a:latin typeface="Poppins"/>
        <a:ea typeface="Poppins"/>
        <a:cs typeface="Poppins"/>
        <a:sym typeface="Poppin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F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30"/>
    <p:restoredTop sz="92743"/>
  </p:normalViewPr>
  <p:slideViewPr>
    <p:cSldViewPr showGuides="1">
      <p:cViewPr varScale="1">
        <p:scale>
          <a:sx n="55" d="100"/>
          <a:sy n="55" d="100"/>
        </p:scale>
        <p:origin x="864" y="120"/>
      </p:cViewPr>
      <p:guideLst/>
    </p:cSldViewPr>
  </p:slideViewPr>
  <p:outlineViewPr>
    <p:cViewPr>
      <p:scale>
        <a:sx n="33" d="100"/>
        <a:sy n="33" d="100"/>
      </p:scale>
      <p:origin x="0" y="-923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C213A7-16A5-814C-ACBA-BE16E4DF58E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>
              <a:defRPr sz="1200">
                <a:latin typeface="Poppins" charset="0"/>
                <a:ea typeface="Poppins" charset="0"/>
                <a:cs typeface="Poppins" charset="0"/>
                <a:sym typeface="Poppin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6422B8-D0B5-C14E-85D3-97F52CA018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>
              <a:defRPr sz="1200">
                <a:latin typeface="Poppins" charset="0"/>
                <a:ea typeface="Poppins" charset="0"/>
                <a:cs typeface="Poppins" charset="0"/>
                <a:sym typeface="Poppins" charset="0"/>
              </a:defRPr>
            </a:lvl1pPr>
          </a:lstStyle>
          <a:p>
            <a:pPr>
              <a:defRPr/>
            </a:pPr>
            <a:fld id="{6506F3CE-4AFC-E04A-B157-C99DD4B5DCE1}" type="datetimeFigureOut">
              <a:rPr lang="en-US" altLang="en-US"/>
              <a:pPr>
                <a:defRPr/>
              </a:pPr>
              <a:t>4/16/2022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ABF994-FBF7-314B-977A-1FCCA773AE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>
              <a:defRPr sz="1200">
                <a:latin typeface="Poppins" charset="0"/>
                <a:ea typeface="Poppins" charset="0"/>
                <a:cs typeface="Poppins" charset="0"/>
                <a:sym typeface="Poppin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A33402-169A-3146-B33E-FB0BD903999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>
              <a:defRPr sz="1200">
                <a:latin typeface="Poppins" charset="0"/>
                <a:ea typeface="Poppins" charset="0"/>
                <a:cs typeface="Poppins" charset="0"/>
                <a:sym typeface="Poppins" charset="0"/>
              </a:defRPr>
            </a:lvl1pPr>
          </a:lstStyle>
          <a:p>
            <a:pPr>
              <a:defRPr/>
            </a:pPr>
            <a:fld id="{1162B24F-99FA-6847-9CAD-D855B933F6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0355D674-1AE1-6648-AC93-372A81D62F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55895CDA-C751-6E41-BB8C-E18260B9A31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altLang="x-none" noProof="0">
                <a:sym typeface="Helvetica Neue" charset="0"/>
              </a:rPr>
              <a:t>Click to edit Master text styles</a:t>
            </a:r>
          </a:p>
          <a:p>
            <a:pPr lvl="1"/>
            <a:r>
              <a:rPr lang="x-none" altLang="x-none" noProof="0">
                <a:sym typeface="Helvetica Neue" charset="0"/>
              </a:rPr>
              <a:t>Second level</a:t>
            </a:r>
          </a:p>
          <a:p>
            <a:pPr lvl="2"/>
            <a:r>
              <a:rPr lang="x-none" altLang="x-none" noProof="0">
                <a:sym typeface="Helvetica Neue" charset="0"/>
              </a:rPr>
              <a:t>Third level</a:t>
            </a:r>
          </a:p>
          <a:p>
            <a:pPr lvl="3"/>
            <a:r>
              <a:rPr lang="x-none" altLang="x-none" noProof="0">
                <a:sym typeface="Helvetica Neue" charset="0"/>
              </a:rPr>
              <a:t>Fourth level</a:t>
            </a:r>
          </a:p>
          <a:p>
            <a:pPr lvl="4"/>
            <a:r>
              <a:rPr lang="x-none" altLang="x-none" noProof="0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panose="02000503000000020004" pitchFamily="2" charset="0"/>
      </a:defRPr>
    </a:lvl1pPr>
    <a:lvl2pPr indent="2286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panose="02000503000000020004" pitchFamily="2" charset="0"/>
      </a:defRPr>
    </a:lvl2pPr>
    <a:lvl3pPr indent="4572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panose="02000503000000020004" pitchFamily="2" charset="0"/>
      </a:defRPr>
    </a:lvl3pPr>
    <a:lvl4pPr indent="6858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panose="02000503000000020004" pitchFamily="2" charset="0"/>
      </a:defRPr>
    </a:lvl4pPr>
    <a:lvl5pPr indent="9144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panose="02000503000000020004" pitchFamily="2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067309FB-EF3D-214C-93FA-A992561C433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444750" y="12141200"/>
            <a:ext cx="4418013" cy="91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defRPr/>
            </a:pPr>
            <a:r>
              <a:rPr lang="en-US" altLang="x-none" sz="2400" dirty="0">
                <a:solidFill>
                  <a:schemeClr val="accent3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Montserrat Semi" charset="0"/>
                <a:sym typeface="Poppins Medium" charset="0"/>
              </a:rPr>
              <a:t>Marketing Plan </a:t>
            </a:r>
            <a:r>
              <a:rPr lang="en-US" altLang="x-none" sz="2400" dirty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Semi" charset="0"/>
                <a:sym typeface="Poppins Medium" charset="0"/>
              </a:rPr>
              <a:t>2.0</a:t>
            </a:r>
          </a:p>
          <a:p>
            <a:pPr eaLnBrk="1">
              <a:defRPr/>
            </a:pPr>
            <a:r>
              <a:rPr lang="en-US" altLang="x-none" sz="18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Semi" charset="0"/>
                <a:sym typeface="Poppins Medium" charset="0"/>
              </a:rPr>
              <a:t>by </a:t>
            </a:r>
            <a:r>
              <a:rPr lang="en-US" altLang="x-none" sz="1800" dirty="0" err="1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Semi" charset="0"/>
                <a:sym typeface="Poppins Medium" charset="0"/>
              </a:rPr>
              <a:t>HiSlide.io</a:t>
            </a:r>
            <a:endParaRPr lang="x-none" altLang="x-none" sz="1800" dirty="0">
              <a:solidFill>
                <a:schemeClr val="bg2"/>
              </a:solidFill>
              <a:latin typeface="Roboto" panose="02000000000000000000" pitchFamily="2" charset="0"/>
              <a:ea typeface="Roboto" panose="02000000000000000000" pitchFamily="2" charset="0"/>
              <a:cs typeface="Montserrat Semi" charset="0"/>
              <a:sym typeface="Poppins Medium" charset="0"/>
            </a:endParaRPr>
          </a:p>
        </p:txBody>
      </p:sp>
      <p:sp>
        <p:nvSpPr>
          <p:cNvPr id="5" name="Фигура">
            <a:extLst>
              <a:ext uri="{FF2B5EF4-FFF2-40B4-BE49-F238E27FC236}">
                <a16:creationId xmlns:a16="http://schemas.microsoft.com/office/drawing/2014/main" id="{1BE0A968-B367-654C-ABC4-020E8053FF39}"/>
              </a:ext>
            </a:extLst>
          </p:cNvPr>
          <p:cNvSpPr>
            <a:spLocks/>
          </p:cNvSpPr>
          <p:nvPr userDrawn="1"/>
        </p:nvSpPr>
        <p:spPr bwMode="auto">
          <a:xfrm>
            <a:off x="1535113" y="12242800"/>
            <a:ext cx="720725" cy="531813"/>
          </a:xfrm>
          <a:custGeom>
            <a:avLst/>
            <a:gdLst>
              <a:gd name="T0" fmla="*/ 12472434 w 20835"/>
              <a:gd name="T1" fmla="*/ 6857256 h 20597"/>
              <a:gd name="T2" fmla="*/ 12472434 w 20835"/>
              <a:gd name="T3" fmla="*/ 6857256 h 20597"/>
              <a:gd name="T4" fmla="*/ 12472434 w 20835"/>
              <a:gd name="T5" fmla="*/ 6857256 h 20597"/>
              <a:gd name="T6" fmla="*/ 12472434 w 20835"/>
              <a:gd name="T7" fmla="*/ 6857256 h 20597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835" h="20597" extrusionOk="0">
                <a:moveTo>
                  <a:pt x="13161" y="0"/>
                </a:moveTo>
                <a:cubicBezTo>
                  <a:pt x="11266" y="0"/>
                  <a:pt x="9373" y="938"/>
                  <a:pt x="7896" y="2810"/>
                </a:cubicBezTo>
                <a:lnTo>
                  <a:pt x="10210" y="2810"/>
                </a:lnTo>
                <a:cubicBezTo>
                  <a:pt x="11130" y="2157"/>
                  <a:pt x="12145" y="1830"/>
                  <a:pt x="13161" y="1830"/>
                </a:cubicBezTo>
                <a:cubicBezTo>
                  <a:pt x="14776" y="1830"/>
                  <a:pt x="16391" y="2656"/>
                  <a:pt x="17623" y="4310"/>
                </a:cubicBezTo>
                <a:cubicBezTo>
                  <a:pt x="20088" y="7617"/>
                  <a:pt x="20088" y="12981"/>
                  <a:pt x="17623" y="16288"/>
                </a:cubicBezTo>
                <a:cubicBezTo>
                  <a:pt x="15617" y="18982"/>
                  <a:pt x="12595" y="19481"/>
                  <a:pt x="10211" y="17789"/>
                </a:cubicBezTo>
                <a:lnTo>
                  <a:pt x="7896" y="17789"/>
                </a:lnTo>
                <a:cubicBezTo>
                  <a:pt x="10904" y="21600"/>
                  <a:pt x="15643" y="21533"/>
                  <a:pt x="18587" y="17582"/>
                </a:cubicBezTo>
                <a:cubicBezTo>
                  <a:pt x="21584" y="13560"/>
                  <a:pt x="21584" y="7038"/>
                  <a:pt x="18587" y="3016"/>
                </a:cubicBezTo>
                <a:cubicBezTo>
                  <a:pt x="17089" y="1005"/>
                  <a:pt x="15125" y="0"/>
                  <a:pt x="13161" y="0"/>
                </a:cubicBezTo>
                <a:close/>
                <a:moveTo>
                  <a:pt x="1" y="3561"/>
                </a:moveTo>
                <a:cubicBezTo>
                  <a:pt x="-16" y="4513"/>
                  <a:pt x="230" y="5440"/>
                  <a:pt x="691" y="6164"/>
                </a:cubicBezTo>
                <a:cubicBezTo>
                  <a:pt x="1220" y="6993"/>
                  <a:pt x="1984" y="7485"/>
                  <a:pt x="2796" y="7522"/>
                </a:cubicBezTo>
                <a:lnTo>
                  <a:pt x="18133" y="7522"/>
                </a:lnTo>
                <a:cubicBezTo>
                  <a:pt x="17808" y="6476"/>
                  <a:pt x="17282" y="5565"/>
                  <a:pt x="16610" y="4879"/>
                </a:cubicBezTo>
                <a:cubicBezTo>
                  <a:pt x="15789" y="4041"/>
                  <a:pt x="14789" y="3579"/>
                  <a:pt x="13757" y="3561"/>
                </a:cubicBezTo>
                <a:lnTo>
                  <a:pt x="1" y="3561"/>
                </a:lnTo>
                <a:close/>
                <a:moveTo>
                  <a:pt x="2628" y="8278"/>
                </a:moveTo>
                <a:cubicBezTo>
                  <a:pt x="2639" y="9295"/>
                  <a:pt x="2930" y="10269"/>
                  <a:pt x="3445" y="11014"/>
                </a:cubicBezTo>
                <a:cubicBezTo>
                  <a:pt x="4039" y="11873"/>
                  <a:pt x="4875" y="12354"/>
                  <a:pt x="5747" y="12339"/>
                </a:cubicBezTo>
                <a:lnTo>
                  <a:pt x="18374" y="12339"/>
                </a:lnTo>
                <a:cubicBezTo>
                  <a:pt x="18532" y="11669"/>
                  <a:pt x="18610" y="10971"/>
                  <a:pt x="18607" y="10269"/>
                </a:cubicBezTo>
                <a:cubicBezTo>
                  <a:pt x="18604" y="9593"/>
                  <a:pt x="18526" y="8923"/>
                  <a:pt x="18374" y="8278"/>
                </a:cubicBezTo>
                <a:lnTo>
                  <a:pt x="2628" y="8278"/>
                </a:lnTo>
                <a:close/>
                <a:moveTo>
                  <a:pt x="5274" y="13047"/>
                </a:moveTo>
                <a:cubicBezTo>
                  <a:pt x="5271" y="14088"/>
                  <a:pt x="5569" y="15090"/>
                  <a:pt x="6104" y="15845"/>
                </a:cubicBezTo>
                <a:cubicBezTo>
                  <a:pt x="6708" y="16695"/>
                  <a:pt x="7556" y="17153"/>
                  <a:pt x="8430" y="17101"/>
                </a:cubicBezTo>
                <a:lnTo>
                  <a:pt x="13604" y="17101"/>
                </a:lnTo>
                <a:cubicBezTo>
                  <a:pt x="14640" y="17060"/>
                  <a:pt x="15643" y="16605"/>
                  <a:pt x="16486" y="15797"/>
                </a:cubicBezTo>
                <a:cubicBezTo>
                  <a:pt x="17220" y="15093"/>
                  <a:pt x="17804" y="14145"/>
                  <a:pt x="18182" y="13047"/>
                </a:cubicBezTo>
                <a:lnTo>
                  <a:pt x="5274" y="130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713" y="1729334"/>
            <a:ext cx="19504148" cy="2178050"/>
          </a:xfrm>
        </p:spPr>
        <p:txBody>
          <a:bodyPr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1713" y="4121696"/>
            <a:ext cx="20477162" cy="7019925"/>
          </a:xfrm>
        </p:spPr>
        <p:txBody>
          <a:bodyPr/>
          <a:lstStyle>
            <a:lvl1pPr algn="just">
              <a:lnSpc>
                <a:spcPct val="180000"/>
              </a:lnSpc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algn="just">
              <a:lnSpc>
                <a:spcPct val="180000"/>
              </a:lnSpc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algn="just">
              <a:lnSpc>
                <a:spcPct val="180000"/>
              </a:lnSpc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algn="just">
              <a:lnSpc>
                <a:spcPct val="180000"/>
              </a:lnSpc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algn="just">
              <a:lnSpc>
                <a:spcPct val="180000"/>
              </a:lnSpc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C9B225B-3901-6140-A5EE-FAA1C8352F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2488525" y="12484100"/>
            <a:ext cx="895350" cy="4826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Poppins" charset="0"/>
              </a:defRPr>
            </a:lvl1pPr>
          </a:lstStyle>
          <a:p>
            <a:pPr>
              <a:defRPr/>
            </a:pPr>
            <a:fld id="{DABADFED-6601-3E43-B8D3-9E990608F740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075353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3">
            <a:extLst>
              <a:ext uri="{FF2B5EF4-FFF2-40B4-BE49-F238E27FC236}">
                <a16:creationId xmlns:a16="http://schemas.microsoft.com/office/drawing/2014/main" id="{710A0212-81E0-7B42-8CEC-948CC1B121E3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444750" y="12141200"/>
            <a:ext cx="4418013" cy="91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defRPr/>
            </a:pPr>
            <a:r>
              <a:rPr lang="en-US" altLang="x-none" sz="2400" dirty="0">
                <a:solidFill>
                  <a:schemeClr val="accent3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Montserrat Semi" charset="0"/>
                <a:sym typeface="Poppins Medium" charset="0"/>
              </a:rPr>
              <a:t>Marketing Plan </a:t>
            </a:r>
            <a:r>
              <a:rPr lang="en-US" altLang="x-none" sz="2400" dirty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Semi" charset="0"/>
                <a:sym typeface="Poppins Medium" charset="0"/>
              </a:rPr>
              <a:t>2.0</a:t>
            </a:r>
          </a:p>
          <a:p>
            <a:pPr eaLnBrk="1">
              <a:defRPr/>
            </a:pPr>
            <a:r>
              <a:rPr lang="en-US" altLang="x-none" sz="18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Semi" charset="0"/>
                <a:sym typeface="Poppins Medium" charset="0"/>
              </a:rPr>
              <a:t>by </a:t>
            </a:r>
            <a:r>
              <a:rPr lang="en-US" altLang="x-none" sz="1800" dirty="0" err="1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Semi" charset="0"/>
                <a:sym typeface="Poppins Medium" charset="0"/>
              </a:rPr>
              <a:t>HiSlide.io</a:t>
            </a:r>
            <a:endParaRPr lang="x-none" altLang="x-none" sz="1800" dirty="0">
              <a:solidFill>
                <a:schemeClr val="bg2"/>
              </a:solidFill>
              <a:latin typeface="Roboto" panose="02000000000000000000" pitchFamily="2" charset="0"/>
              <a:ea typeface="Roboto" panose="02000000000000000000" pitchFamily="2" charset="0"/>
              <a:cs typeface="Montserrat Semi" charset="0"/>
              <a:sym typeface="Poppins Medium" charset="0"/>
            </a:endParaRPr>
          </a:p>
        </p:txBody>
      </p:sp>
      <p:sp>
        <p:nvSpPr>
          <p:cNvPr id="18" name="Фигура">
            <a:extLst>
              <a:ext uri="{FF2B5EF4-FFF2-40B4-BE49-F238E27FC236}">
                <a16:creationId xmlns:a16="http://schemas.microsoft.com/office/drawing/2014/main" id="{10FF6F3D-E123-694E-80F6-F4C336DD9027}"/>
              </a:ext>
            </a:extLst>
          </p:cNvPr>
          <p:cNvSpPr>
            <a:spLocks/>
          </p:cNvSpPr>
          <p:nvPr userDrawn="1"/>
        </p:nvSpPr>
        <p:spPr bwMode="auto">
          <a:xfrm>
            <a:off x="1535113" y="12242800"/>
            <a:ext cx="720725" cy="531813"/>
          </a:xfrm>
          <a:custGeom>
            <a:avLst/>
            <a:gdLst>
              <a:gd name="T0" fmla="*/ 12472434 w 20835"/>
              <a:gd name="T1" fmla="*/ 6857256 h 20597"/>
              <a:gd name="T2" fmla="*/ 12472434 w 20835"/>
              <a:gd name="T3" fmla="*/ 6857256 h 20597"/>
              <a:gd name="T4" fmla="*/ 12472434 w 20835"/>
              <a:gd name="T5" fmla="*/ 6857256 h 20597"/>
              <a:gd name="T6" fmla="*/ 12472434 w 20835"/>
              <a:gd name="T7" fmla="*/ 6857256 h 20597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835" h="20597" extrusionOk="0">
                <a:moveTo>
                  <a:pt x="13161" y="0"/>
                </a:moveTo>
                <a:cubicBezTo>
                  <a:pt x="11266" y="0"/>
                  <a:pt x="9373" y="938"/>
                  <a:pt x="7896" y="2810"/>
                </a:cubicBezTo>
                <a:lnTo>
                  <a:pt x="10210" y="2810"/>
                </a:lnTo>
                <a:cubicBezTo>
                  <a:pt x="11130" y="2157"/>
                  <a:pt x="12145" y="1830"/>
                  <a:pt x="13161" y="1830"/>
                </a:cubicBezTo>
                <a:cubicBezTo>
                  <a:pt x="14776" y="1830"/>
                  <a:pt x="16391" y="2656"/>
                  <a:pt x="17623" y="4310"/>
                </a:cubicBezTo>
                <a:cubicBezTo>
                  <a:pt x="20088" y="7617"/>
                  <a:pt x="20088" y="12981"/>
                  <a:pt x="17623" y="16288"/>
                </a:cubicBezTo>
                <a:cubicBezTo>
                  <a:pt x="15617" y="18982"/>
                  <a:pt x="12595" y="19481"/>
                  <a:pt x="10211" y="17789"/>
                </a:cubicBezTo>
                <a:lnTo>
                  <a:pt x="7896" y="17789"/>
                </a:lnTo>
                <a:cubicBezTo>
                  <a:pt x="10904" y="21600"/>
                  <a:pt x="15643" y="21533"/>
                  <a:pt x="18587" y="17582"/>
                </a:cubicBezTo>
                <a:cubicBezTo>
                  <a:pt x="21584" y="13560"/>
                  <a:pt x="21584" y="7038"/>
                  <a:pt x="18587" y="3016"/>
                </a:cubicBezTo>
                <a:cubicBezTo>
                  <a:pt x="17089" y="1005"/>
                  <a:pt x="15125" y="0"/>
                  <a:pt x="13161" y="0"/>
                </a:cubicBezTo>
                <a:close/>
                <a:moveTo>
                  <a:pt x="1" y="3561"/>
                </a:moveTo>
                <a:cubicBezTo>
                  <a:pt x="-16" y="4513"/>
                  <a:pt x="230" y="5440"/>
                  <a:pt x="691" y="6164"/>
                </a:cubicBezTo>
                <a:cubicBezTo>
                  <a:pt x="1220" y="6993"/>
                  <a:pt x="1984" y="7485"/>
                  <a:pt x="2796" y="7522"/>
                </a:cubicBezTo>
                <a:lnTo>
                  <a:pt x="18133" y="7522"/>
                </a:lnTo>
                <a:cubicBezTo>
                  <a:pt x="17808" y="6476"/>
                  <a:pt x="17282" y="5565"/>
                  <a:pt x="16610" y="4879"/>
                </a:cubicBezTo>
                <a:cubicBezTo>
                  <a:pt x="15789" y="4041"/>
                  <a:pt x="14789" y="3579"/>
                  <a:pt x="13757" y="3561"/>
                </a:cubicBezTo>
                <a:lnTo>
                  <a:pt x="1" y="3561"/>
                </a:lnTo>
                <a:close/>
                <a:moveTo>
                  <a:pt x="2628" y="8278"/>
                </a:moveTo>
                <a:cubicBezTo>
                  <a:pt x="2639" y="9295"/>
                  <a:pt x="2930" y="10269"/>
                  <a:pt x="3445" y="11014"/>
                </a:cubicBezTo>
                <a:cubicBezTo>
                  <a:pt x="4039" y="11873"/>
                  <a:pt x="4875" y="12354"/>
                  <a:pt x="5747" y="12339"/>
                </a:cubicBezTo>
                <a:lnTo>
                  <a:pt x="18374" y="12339"/>
                </a:lnTo>
                <a:cubicBezTo>
                  <a:pt x="18532" y="11669"/>
                  <a:pt x="18610" y="10971"/>
                  <a:pt x="18607" y="10269"/>
                </a:cubicBezTo>
                <a:cubicBezTo>
                  <a:pt x="18604" y="9593"/>
                  <a:pt x="18526" y="8923"/>
                  <a:pt x="18374" y="8278"/>
                </a:cubicBezTo>
                <a:lnTo>
                  <a:pt x="2628" y="8278"/>
                </a:lnTo>
                <a:close/>
                <a:moveTo>
                  <a:pt x="5274" y="13047"/>
                </a:moveTo>
                <a:cubicBezTo>
                  <a:pt x="5271" y="14088"/>
                  <a:pt x="5569" y="15090"/>
                  <a:pt x="6104" y="15845"/>
                </a:cubicBezTo>
                <a:cubicBezTo>
                  <a:pt x="6708" y="16695"/>
                  <a:pt x="7556" y="17153"/>
                  <a:pt x="8430" y="17101"/>
                </a:cubicBezTo>
                <a:lnTo>
                  <a:pt x="13604" y="17101"/>
                </a:lnTo>
                <a:cubicBezTo>
                  <a:pt x="14640" y="17060"/>
                  <a:pt x="15643" y="16605"/>
                  <a:pt x="16486" y="15797"/>
                </a:cubicBezTo>
                <a:cubicBezTo>
                  <a:pt x="17220" y="15093"/>
                  <a:pt x="17804" y="14145"/>
                  <a:pt x="18182" y="13047"/>
                </a:cubicBezTo>
                <a:lnTo>
                  <a:pt x="5274" y="130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460864" y="1008282"/>
            <a:ext cx="5113337" cy="5111750"/>
          </a:xfrm>
          <a:solidFill>
            <a:schemeClr val="tx2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863408" y="1008282"/>
            <a:ext cx="5113337" cy="5111750"/>
          </a:xfrm>
          <a:solidFill>
            <a:schemeClr val="tx2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265952" y="1008282"/>
            <a:ext cx="5113337" cy="5111750"/>
          </a:xfrm>
          <a:solidFill>
            <a:schemeClr val="tx2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7668497" y="1008282"/>
            <a:ext cx="5113337" cy="5111750"/>
          </a:xfrm>
          <a:solidFill>
            <a:schemeClr val="tx2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460864" y="6497960"/>
            <a:ext cx="5113337" cy="5111750"/>
          </a:xfrm>
          <a:solidFill>
            <a:schemeClr val="tx2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863408" y="6497960"/>
            <a:ext cx="5113337" cy="5111750"/>
          </a:xfrm>
          <a:solidFill>
            <a:schemeClr val="tx2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12265952" y="6497960"/>
            <a:ext cx="5113337" cy="5111750"/>
          </a:xfrm>
          <a:solidFill>
            <a:schemeClr val="tx2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7668497" y="6497960"/>
            <a:ext cx="5113337" cy="5111750"/>
          </a:xfrm>
          <a:solidFill>
            <a:schemeClr val="tx2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2AB59CD-9A65-5A48-A3C7-BF0E5021666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2488525" y="12476163"/>
            <a:ext cx="895350" cy="4826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Poppins" charset="0"/>
              </a:defRPr>
            </a:lvl1pPr>
          </a:lstStyle>
          <a:p>
            <a:pPr>
              <a:defRPr/>
            </a:pPr>
            <a:fld id="{6FDF9F7E-A6E2-B44D-845D-256CEB7A42D4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624077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460864" y="1008282"/>
            <a:ext cx="5113337" cy="5111750"/>
          </a:xfrm>
          <a:solidFill>
            <a:schemeClr val="tx2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863408" y="1008282"/>
            <a:ext cx="5113337" cy="5111750"/>
          </a:xfrm>
          <a:solidFill>
            <a:schemeClr val="tx2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265952" y="1008282"/>
            <a:ext cx="5113337" cy="5111750"/>
          </a:xfrm>
          <a:solidFill>
            <a:schemeClr val="tx2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7668497" y="1008282"/>
            <a:ext cx="5113337" cy="5111750"/>
          </a:xfrm>
          <a:solidFill>
            <a:schemeClr val="tx2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460864" y="6497960"/>
            <a:ext cx="5113337" cy="5111750"/>
          </a:xfrm>
          <a:solidFill>
            <a:schemeClr val="tx2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863408" y="6497960"/>
            <a:ext cx="5113337" cy="5111750"/>
          </a:xfrm>
          <a:solidFill>
            <a:schemeClr val="tx2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12265952" y="6497960"/>
            <a:ext cx="5113337" cy="5111750"/>
          </a:xfrm>
          <a:solidFill>
            <a:schemeClr val="tx2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7668497" y="6497960"/>
            <a:ext cx="5113337" cy="5111750"/>
          </a:xfrm>
          <a:solidFill>
            <a:schemeClr val="tx2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279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16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B937AA2-5909-6C4E-A497-B80DDD3D493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120900" y="2278063"/>
            <a:ext cx="20627975" cy="217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altLang="x-none">
                <a:sym typeface="Poppins Medium" charset="0"/>
              </a:rPr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2DBFEBA-B569-4D48-BB4C-6FF13D78D1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271713" y="4670425"/>
            <a:ext cx="20477162" cy="701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altLang="x-none">
                <a:sym typeface="Poppins" charset="0"/>
              </a:rPr>
              <a:t>Click to edit Master text styles</a:t>
            </a:r>
          </a:p>
          <a:p>
            <a:pPr lvl="1"/>
            <a:r>
              <a:rPr lang="x-none" altLang="x-none" dirty="0">
                <a:sym typeface="Poppins" charset="0"/>
              </a:rPr>
              <a:t>Second level</a:t>
            </a:r>
          </a:p>
          <a:p>
            <a:pPr lvl="2"/>
            <a:r>
              <a:rPr lang="x-none" altLang="x-none" dirty="0">
                <a:sym typeface="Poppins" charset="0"/>
              </a:rPr>
              <a:t>Third level</a:t>
            </a:r>
          </a:p>
          <a:p>
            <a:pPr lvl="3"/>
            <a:r>
              <a:rPr lang="x-none" altLang="x-none" dirty="0">
                <a:sym typeface="Poppins" charset="0"/>
              </a:rPr>
              <a:t>Fourth level</a:t>
            </a:r>
          </a:p>
          <a:p>
            <a:pPr lvl="4"/>
            <a:r>
              <a:rPr lang="x-none" altLang="x-none" dirty="0">
                <a:sym typeface="Poppi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2" r:id="rId3"/>
    <p:sldLayoutId id="2147483893" r:id="rId4"/>
  </p:sldLayoutIdLst>
  <p:txStyles>
    <p:titleStyle>
      <a:lvl1pPr algn="l" defTabSz="825500" rtl="0" eaLnBrk="0" fontAlgn="base" hangingPunct="0">
        <a:spcBef>
          <a:spcPct val="0"/>
        </a:spcBef>
        <a:spcAft>
          <a:spcPct val="0"/>
        </a:spcAft>
        <a:defRPr sz="10000" b="1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  <a:sym typeface="Poppins Medium"/>
        </a:defRPr>
      </a:lvl1pPr>
      <a:lvl2pPr algn="l" defTabSz="825500" rtl="0" eaLnBrk="0" fontAlgn="base" hangingPunct="0">
        <a:spcBef>
          <a:spcPct val="0"/>
        </a:spcBef>
        <a:spcAft>
          <a:spcPct val="0"/>
        </a:spcAft>
        <a:defRPr sz="10000" b="1">
          <a:solidFill>
            <a:schemeClr val="bg1"/>
          </a:solidFill>
          <a:latin typeface="Montserrat Semi" charset="0"/>
          <a:ea typeface="Montserrat Semi" charset="0"/>
          <a:cs typeface="Montserrat Semi" charset="0"/>
          <a:sym typeface="Poppins Medium"/>
        </a:defRPr>
      </a:lvl2pPr>
      <a:lvl3pPr algn="l" defTabSz="825500" rtl="0" eaLnBrk="0" fontAlgn="base" hangingPunct="0">
        <a:spcBef>
          <a:spcPct val="0"/>
        </a:spcBef>
        <a:spcAft>
          <a:spcPct val="0"/>
        </a:spcAft>
        <a:defRPr sz="10000" b="1">
          <a:solidFill>
            <a:schemeClr val="bg1"/>
          </a:solidFill>
          <a:latin typeface="Montserrat Semi" charset="0"/>
          <a:ea typeface="Montserrat Semi" charset="0"/>
          <a:cs typeface="Montserrat Semi" charset="0"/>
          <a:sym typeface="Poppins Medium"/>
        </a:defRPr>
      </a:lvl3pPr>
      <a:lvl4pPr algn="l" defTabSz="825500" rtl="0" eaLnBrk="0" fontAlgn="base" hangingPunct="0">
        <a:spcBef>
          <a:spcPct val="0"/>
        </a:spcBef>
        <a:spcAft>
          <a:spcPct val="0"/>
        </a:spcAft>
        <a:defRPr sz="10000" b="1">
          <a:solidFill>
            <a:schemeClr val="bg1"/>
          </a:solidFill>
          <a:latin typeface="Montserrat Semi" charset="0"/>
          <a:ea typeface="Montserrat Semi" charset="0"/>
          <a:cs typeface="Montserrat Semi" charset="0"/>
          <a:sym typeface="Poppins Medium"/>
        </a:defRPr>
      </a:lvl4pPr>
      <a:lvl5pPr algn="l" defTabSz="825500" rtl="0" eaLnBrk="0" fontAlgn="base" hangingPunct="0">
        <a:spcBef>
          <a:spcPct val="0"/>
        </a:spcBef>
        <a:spcAft>
          <a:spcPct val="0"/>
        </a:spcAft>
        <a:defRPr sz="10000" b="1">
          <a:solidFill>
            <a:schemeClr val="bg1"/>
          </a:solidFill>
          <a:latin typeface="Montserrat Semi" charset="0"/>
          <a:ea typeface="Montserrat Semi" charset="0"/>
          <a:cs typeface="Montserrat Semi" charset="0"/>
          <a:sym typeface="Poppins Medium"/>
        </a:defRPr>
      </a:lvl5pPr>
      <a:lvl6pPr marL="457200" algn="l" defTabSz="825500" rtl="0" fontAlgn="base" hangingPunct="0">
        <a:lnSpc>
          <a:spcPct val="80000"/>
        </a:lnSpc>
        <a:spcBef>
          <a:spcPct val="0"/>
        </a:spcBef>
        <a:spcAft>
          <a:spcPct val="0"/>
        </a:spcAft>
        <a:defRPr sz="100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6pPr>
      <a:lvl7pPr marL="914400" algn="l" defTabSz="825500" rtl="0" fontAlgn="base" hangingPunct="0">
        <a:lnSpc>
          <a:spcPct val="80000"/>
        </a:lnSpc>
        <a:spcBef>
          <a:spcPct val="0"/>
        </a:spcBef>
        <a:spcAft>
          <a:spcPct val="0"/>
        </a:spcAft>
        <a:defRPr sz="100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7pPr>
      <a:lvl8pPr marL="1371600" algn="l" defTabSz="825500" rtl="0" fontAlgn="base" hangingPunct="0">
        <a:lnSpc>
          <a:spcPct val="80000"/>
        </a:lnSpc>
        <a:spcBef>
          <a:spcPct val="0"/>
        </a:spcBef>
        <a:spcAft>
          <a:spcPct val="0"/>
        </a:spcAft>
        <a:defRPr sz="100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8pPr>
      <a:lvl9pPr marL="1828800" algn="l" defTabSz="825500" rtl="0" fontAlgn="base" hangingPunct="0">
        <a:lnSpc>
          <a:spcPct val="80000"/>
        </a:lnSpc>
        <a:spcBef>
          <a:spcPct val="0"/>
        </a:spcBef>
        <a:spcAft>
          <a:spcPct val="0"/>
        </a:spcAft>
        <a:defRPr sz="100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9pPr>
    </p:titleStyle>
    <p:bodyStyle>
      <a:lvl1pPr algn="l" defTabSz="825500" rtl="0" eaLnBrk="0" fontAlgn="base" hangingPunct="0">
        <a:lnSpc>
          <a:spcPct val="180000"/>
        </a:lnSpc>
        <a:spcBef>
          <a:spcPct val="0"/>
        </a:spcBef>
        <a:spcAft>
          <a:spcPct val="0"/>
        </a:spcAft>
        <a:defRPr sz="2200" kern="1200">
          <a:solidFill>
            <a:schemeClr val="bg2"/>
          </a:solidFill>
          <a:latin typeface="Roboto" panose="02000000000000000000" pitchFamily="2" charset="0"/>
          <a:ea typeface="Roboto" panose="02000000000000000000" pitchFamily="2" charset="0"/>
          <a:cs typeface="Open Sans" charset="0"/>
          <a:sym typeface="Poppins"/>
        </a:defRPr>
      </a:lvl1pPr>
      <a:lvl2pPr indent="228600" algn="l" defTabSz="825500" rtl="0" eaLnBrk="0" fontAlgn="base" hangingPunct="0">
        <a:lnSpc>
          <a:spcPct val="180000"/>
        </a:lnSpc>
        <a:spcBef>
          <a:spcPct val="0"/>
        </a:spcBef>
        <a:spcAft>
          <a:spcPct val="0"/>
        </a:spcAft>
        <a:defRPr sz="2200" kern="1200">
          <a:solidFill>
            <a:schemeClr val="bg2"/>
          </a:solidFill>
          <a:latin typeface="Roboto" panose="02000000000000000000" pitchFamily="2" charset="0"/>
          <a:ea typeface="Roboto" panose="02000000000000000000" pitchFamily="2" charset="0"/>
          <a:cs typeface="Open Sans" charset="0"/>
          <a:sym typeface="Poppins"/>
        </a:defRPr>
      </a:lvl2pPr>
      <a:lvl3pPr indent="457200" algn="l" defTabSz="825500" rtl="0" eaLnBrk="0" fontAlgn="base" hangingPunct="0">
        <a:lnSpc>
          <a:spcPct val="180000"/>
        </a:lnSpc>
        <a:spcBef>
          <a:spcPct val="0"/>
        </a:spcBef>
        <a:spcAft>
          <a:spcPct val="0"/>
        </a:spcAft>
        <a:defRPr sz="2200" kern="1200">
          <a:solidFill>
            <a:schemeClr val="bg2"/>
          </a:solidFill>
          <a:latin typeface="Roboto" panose="02000000000000000000" pitchFamily="2" charset="0"/>
          <a:ea typeface="Roboto" panose="02000000000000000000" pitchFamily="2" charset="0"/>
          <a:cs typeface="Open Sans" charset="0"/>
          <a:sym typeface="Poppins"/>
        </a:defRPr>
      </a:lvl3pPr>
      <a:lvl4pPr indent="685800" algn="l" defTabSz="825500" rtl="0" eaLnBrk="0" fontAlgn="base" hangingPunct="0">
        <a:lnSpc>
          <a:spcPct val="180000"/>
        </a:lnSpc>
        <a:spcBef>
          <a:spcPct val="0"/>
        </a:spcBef>
        <a:spcAft>
          <a:spcPct val="0"/>
        </a:spcAft>
        <a:defRPr sz="2200" kern="1200">
          <a:solidFill>
            <a:schemeClr val="bg2"/>
          </a:solidFill>
          <a:latin typeface="Roboto" panose="02000000000000000000" pitchFamily="2" charset="0"/>
          <a:ea typeface="Roboto" panose="02000000000000000000" pitchFamily="2" charset="0"/>
          <a:cs typeface="Open Sans" charset="0"/>
          <a:sym typeface="Poppins"/>
        </a:defRPr>
      </a:lvl4pPr>
      <a:lvl5pPr indent="914400" algn="l" defTabSz="825500" rtl="0" eaLnBrk="0" fontAlgn="base" hangingPunct="0">
        <a:lnSpc>
          <a:spcPct val="180000"/>
        </a:lnSpc>
        <a:spcBef>
          <a:spcPct val="0"/>
        </a:spcBef>
        <a:spcAft>
          <a:spcPct val="0"/>
        </a:spcAft>
        <a:defRPr sz="2200" kern="1200">
          <a:solidFill>
            <a:schemeClr val="bg2"/>
          </a:solidFill>
          <a:latin typeface="Roboto" panose="02000000000000000000" pitchFamily="2" charset="0"/>
          <a:ea typeface="Roboto" panose="02000000000000000000" pitchFamily="2" charset="0"/>
          <a:cs typeface="Open Sans" charset="0"/>
          <a:sym typeface="Poppin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alians-plus72.ru/" TargetMode="External"/><Relationship Id="rId2" Type="http://schemas.openxmlformats.org/officeDocument/2006/relationships/hyperlink" Target="mailto:alians-plus@bk.r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70">
            <a:extLst>
              <a:ext uri="{FF2B5EF4-FFF2-40B4-BE49-F238E27FC236}">
                <a16:creationId xmlns:a16="http://schemas.microsoft.com/office/drawing/2014/main" id="{8B32BF01-0381-2B4C-9774-8B8AA73478E1}"/>
              </a:ext>
            </a:extLst>
          </p:cNvPr>
          <p:cNvSpPr/>
          <p:nvPr/>
        </p:nvSpPr>
        <p:spPr>
          <a:xfrm>
            <a:off x="-74613" y="-34925"/>
            <a:ext cx="11630026" cy="13765213"/>
          </a:xfrm>
          <a:custGeom>
            <a:avLst/>
            <a:gdLst>
              <a:gd name="connsiteX0" fmla="*/ 0 w 24443"/>
              <a:gd name="connsiteY0" fmla="*/ 0 h 21600"/>
              <a:gd name="connsiteX1" fmla="*/ 10241 w 24443"/>
              <a:gd name="connsiteY1" fmla="*/ 0 h 21600"/>
              <a:gd name="connsiteX2" fmla="*/ 24321 w 24443"/>
              <a:gd name="connsiteY2" fmla="*/ 10546 h 21600"/>
              <a:gd name="connsiteX3" fmla="*/ 24443 w 24443"/>
              <a:gd name="connsiteY3" fmla="*/ 10806 h 21600"/>
              <a:gd name="connsiteX4" fmla="*/ 24291 w 24443"/>
              <a:gd name="connsiteY4" fmla="*/ 11079 h 21600"/>
              <a:gd name="connsiteX5" fmla="*/ 10258 w 24443"/>
              <a:gd name="connsiteY5" fmla="*/ 21600 h 21600"/>
              <a:gd name="connsiteX6" fmla="*/ 2845 w 24443"/>
              <a:gd name="connsiteY6" fmla="*/ 21600 h 21600"/>
              <a:gd name="connsiteX7" fmla="*/ 0 w 24443"/>
              <a:gd name="connsiteY7" fmla="*/ 0 h 21600"/>
              <a:gd name="connsiteX0" fmla="*/ 0 w 24443"/>
              <a:gd name="connsiteY0" fmla="*/ 0 h 21600"/>
              <a:gd name="connsiteX1" fmla="*/ 10241 w 24443"/>
              <a:gd name="connsiteY1" fmla="*/ 0 h 21600"/>
              <a:gd name="connsiteX2" fmla="*/ 24321 w 24443"/>
              <a:gd name="connsiteY2" fmla="*/ 10546 h 21600"/>
              <a:gd name="connsiteX3" fmla="*/ 24443 w 24443"/>
              <a:gd name="connsiteY3" fmla="*/ 10806 h 21600"/>
              <a:gd name="connsiteX4" fmla="*/ 24291 w 24443"/>
              <a:gd name="connsiteY4" fmla="*/ 11079 h 21600"/>
              <a:gd name="connsiteX5" fmla="*/ 10258 w 24443"/>
              <a:gd name="connsiteY5" fmla="*/ 21600 h 21600"/>
              <a:gd name="connsiteX6" fmla="*/ 132 w 24443"/>
              <a:gd name="connsiteY6" fmla="*/ 21600 h 21600"/>
              <a:gd name="connsiteX7" fmla="*/ 0 w 24443"/>
              <a:gd name="connsiteY7" fmla="*/ 0 h 21600"/>
              <a:gd name="connsiteX0" fmla="*/ 0 w 24443"/>
              <a:gd name="connsiteY0" fmla="*/ 0 h 21600"/>
              <a:gd name="connsiteX1" fmla="*/ 10241 w 24443"/>
              <a:gd name="connsiteY1" fmla="*/ 0 h 21600"/>
              <a:gd name="connsiteX2" fmla="*/ 24321 w 24443"/>
              <a:gd name="connsiteY2" fmla="*/ 10546 h 21600"/>
              <a:gd name="connsiteX3" fmla="*/ 24443 w 24443"/>
              <a:gd name="connsiteY3" fmla="*/ 10806 h 21600"/>
              <a:gd name="connsiteX4" fmla="*/ 24291 w 24443"/>
              <a:gd name="connsiteY4" fmla="*/ 11079 h 21600"/>
              <a:gd name="connsiteX5" fmla="*/ 10258 w 24443"/>
              <a:gd name="connsiteY5" fmla="*/ 21600 h 21600"/>
              <a:gd name="connsiteX6" fmla="*/ 113 w 24443"/>
              <a:gd name="connsiteY6" fmla="*/ 21600 h 21600"/>
              <a:gd name="connsiteX7" fmla="*/ 0 w 24443"/>
              <a:gd name="connsiteY7" fmla="*/ 0 h 21600"/>
              <a:gd name="connsiteX0" fmla="*/ 11 w 24342"/>
              <a:gd name="connsiteY0" fmla="*/ 0 h 21607"/>
              <a:gd name="connsiteX1" fmla="*/ 10140 w 24342"/>
              <a:gd name="connsiteY1" fmla="*/ 7 h 21607"/>
              <a:gd name="connsiteX2" fmla="*/ 24220 w 24342"/>
              <a:gd name="connsiteY2" fmla="*/ 10553 h 21607"/>
              <a:gd name="connsiteX3" fmla="*/ 24342 w 24342"/>
              <a:gd name="connsiteY3" fmla="*/ 10813 h 21607"/>
              <a:gd name="connsiteX4" fmla="*/ 24190 w 24342"/>
              <a:gd name="connsiteY4" fmla="*/ 11086 h 21607"/>
              <a:gd name="connsiteX5" fmla="*/ 10157 w 24342"/>
              <a:gd name="connsiteY5" fmla="*/ 21607 h 21607"/>
              <a:gd name="connsiteX6" fmla="*/ 12 w 24342"/>
              <a:gd name="connsiteY6" fmla="*/ 21607 h 21607"/>
              <a:gd name="connsiteX7" fmla="*/ 11 w 24342"/>
              <a:gd name="connsiteY7" fmla="*/ 0 h 21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42" h="21607" extrusionOk="0">
                <a:moveTo>
                  <a:pt x="11" y="0"/>
                </a:moveTo>
                <a:lnTo>
                  <a:pt x="10140" y="7"/>
                </a:lnTo>
                <a:lnTo>
                  <a:pt x="24220" y="10553"/>
                </a:lnTo>
                <a:cubicBezTo>
                  <a:pt x="24301" y="10626"/>
                  <a:pt x="24344" y="10718"/>
                  <a:pt x="24342" y="10813"/>
                </a:cubicBezTo>
                <a:cubicBezTo>
                  <a:pt x="24340" y="10915"/>
                  <a:pt x="24286" y="11013"/>
                  <a:pt x="24190" y="11086"/>
                </a:cubicBezTo>
                <a:lnTo>
                  <a:pt x="10157" y="21607"/>
                </a:lnTo>
                <a:lnTo>
                  <a:pt x="12" y="21607"/>
                </a:lnTo>
                <a:cubicBezTo>
                  <a:pt x="-26" y="14407"/>
                  <a:pt x="49" y="7200"/>
                  <a:pt x="11" y="0"/>
                </a:cubicBezTo>
                <a:close/>
              </a:path>
            </a:pathLst>
          </a:custGeom>
          <a:solidFill>
            <a:schemeClr val="accent3">
              <a:alpha val="94831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0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0" name="Shape 71">
            <a:extLst>
              <a:ext uri="{FF2B5EF4-FFF2-40B4-BE49-F238E27FC236}">
                <a16:creationId xmlns:a16="http://schemas.microsoft.com/office/drawing/2014/main" id="{3E9FD2BF-403F-2E45-B090-CEDB18B0E67C}"/>
              </a:ext>
            </a:extLst>
          </p:cNvPr>
          <p:cNvSpPr/>
          <p:nvPr/>
        </p:nvSpPr>
        <p:spPr>
          <a:xfrm>
            <a:off x="5257800" y="7229475"/>
            <a:ext cx="13225463" cy="65119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67" extrusionOk="0">
                <a:moveTo>
                  <a:pt x="0" y="21525"/>
                </a:moveTo>
                <a:lnTo>
                  <a:pt x="10415" y="320"/>
                </a:lnTo>
                <a:cubicBezTo>
                  <a:pt x="10518" y="84"/>
                  <a:pt x="10673" y="-33"/>
                  <a:pt x="10828" y="9"/>
                </a:cubicBezTo>
                <a:cubicBezTo>
                  <a:pt x="10933" y="37"/>
                  <a:pt x="11031" y="139"/>
                  <a:pt x="11103" y="296"/>
                </a:cubicBezTo>
                <a:lnTo>
                  <a:pt x="21600" y="21567"/>
                </a:lnTo>
                <a:lnTo>
                  <a:pt x="0" y="21525"/>
                </a:lnTo>
                <a:close/>
              </a:path>
            </a:pathLst>
          </a:custGeom>
          <a:solidFill>
            <a:schemeClr val="accent4">
              <a:alpha val="94831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0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148" name="Shape 72">
            <a:extLst>
              <a:ext uri="{FF2B5EF4-FFF2-40B4-BE49-F238E27FC236}">
                <a16:creationId xmlns:a16="http://schemas.microsoft.com/office/drawing/2014/main" id="{637786A8-10FB-E04C-AD49-F76A932E7B89}"/>
              </a:ext>
            </a:extLst>
          </p:cNvPr>
          <p:cNvSpPr>
            <a:spLocks/>
          </p:cNvSpPr>
          <p:nvPr/>
        </p:nvSpPr>
        <p:spPr bwMode="auto">
          <a:xfrm>
            <a:off x="5321300" y="-11113"/>
            <a:ext cx="15105063" cy="13731876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99" y="0"/>
                </a:lnTo>
                <a:lnTo>
                  <a:pt x="21600" y="21600"/>
                </a:lnTo>
                <a:lnTo>
                  <a:pt x="19543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9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/>
          <a:p>
            <a:endParaRPr lang="ru-RU"/>
          </a:p>
        </p:txBody>
      </p:sp>
      <p:sp>
        <p:nvSpPr>
          <p:cNvPr id="6149" name="Shape 73">
            <a:extLst>
              <a:ext uri="{FF2B5EF4-FFF2-40B4-BE49-F238E27FC236}">
                <a16:creationId xmlns:a16="http://schemas.microsoft.com/office/drawing/2014/main" id="{E405F31A-7E5A-FD48-A5F5-0C4BE462BC5A}"/>
              </a:ext>
            </a:extLst>
          </p:cNvPr>
          <p:cNvSpPr>
            <a:spLocks/>
          </p:cNvSpPr>
          <p:nvPr/>
        </p:nvSpPr>
        <p:spPr bwMode="auto">
          <a:xfrm>
            <a:off x="22988588" y="-9525"/>
            <a:ext cx="1409700" cy="1468438"/>
          </a:xfrm>
          <a:custGeom>
            <a:avLst/>
            <a:gdLst>
              <a:gd name="T0" fmla="*/ 46018025 w 21600"/>
              <a:gd name="T1" fmla="*/ 49919686 h 21600"/>
              <a:gd name="T2" fmla="*/ 46018025 w 21600"/>
              <a:gd name="T3" fmla="*/ 49919686 h 21600"/>
              <a:gd name="T4" fmla="*/ 46018025 w 21600"/>
              <a:gd name="T5" fmla="*/ 49919686 h 21600"/>
              <a:gd name="T6" fmla="*/ 46018025 w 21600"/>
              <a:gd name="T7" fmla="*/ 4991968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9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/>
          <a:p>
            <a:endParaRPr lang="ru-RU"/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6276F6D6-7829-FF4D-9361-FD662BD503A2}"/>
              </a:ext>
            </a:extLst>
          </p:cNvPr>
          <p:cNvSpPr txBox="1">
            <a:spLocks/>
          </p:cNvSpPr>
          <p:nvPr/>
        </p:nvSpPr>
        <p:spPr bwMode="auto">
          <a:xfrm>
            <a:off x="622300" y="6090135"/>
            <a:ext cx="1023620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defRPr/>
            </a:pPr>
            <a:r>
              <a:rPr lang="ru-RU" altLang="x-none" sz="8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Semi" charset="0"/>
                <a:sym typeface="Poppins Medium" charset="0"/>
              </a:rPr>
              <a:t>ООО «Альянс плюс»</a:t>
            </a:r>
            <a:endParaRPr lang="x-none" altLang="x-none" sz="8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Montserrat Semi" charset="0"/>
              <a:sym typeface="Poppins Medium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EB31689E-6561-7A4E-9168-7F33C7E61AB6}"/>
              </a:ext>
            </a:extLst>
          </p:cNvPr>
          <p:cNvSpPr txBox="1">
            <a:spLocks/>
          </p:cNvSpPr>
          <p:nvPr/>
        </p:nvSpPr>
        <p:spPr bwMode="auto">
          <a:xfrm>
            <a:off x="815182" y="8813800"/>
            <a:ext cx="6767512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lnSpc>
                <a:spcPct val="120000"/>
              </a:lnSpc>
              <a:defRPr/>
            </a:pPr>
            <a:r>
              <a:rPr lang="ru-RU" altLang="x-none" sz="3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Semi" charset="0"/>
                <a:sym typeface="Poppins Medium" charset="0"/>
              </a:rPr>
              <a:t>625000, Тюменская область, </a:t>
            </a:r>
            <a:r>
              <a:rPr lang="ru-RU" altLang="x-none" sz="32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Semi" charset="0"/>
                <a:sym typeface="Poppins Medium" charset="0"/>
              </a:rPr>
              <a:t>г.Тюмень</a:t>
            </a:r>
            <a:r>
              <a:rPr lang="ru-RU" altLang="x-none" sz="3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Semi" charset="0"/>
                <a:sym typeface="Poppins Medium" charset="0"/>
              </a:rPr>
              <a:t>, ул. Севастопольская  д. 10 корп. 1/5</a:t>
            </a:r>
            <a:endParaRPr lang="x-none" altLang="x-none" sz="3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Montserrat Semi" charset="0"/>
              <a:sym typeface="Poppins Medium" charset="0"/>
            </a:endParaRP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77133633-007B-43BD-BEFC-6E508F9431CB}"/>
              </a:ext>
            </a:extLst>
          </p:cNvPr>
          <p:cNvSpPr txBox="1">
            <a:spLocks/>
          </p:cNvSpPr>
          <p:nvPr/>
        </p:nvSpPr>
        <p:spPr bwMode="auto">
          <a:xfrm>
            <a:off x="15702848" y="3553937"/>
            <a:ext cx="8204300" cy="546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algn="ctr" eaLnBrk="1">
              <a:lnSpc>
                <a:spcPct val="120000"/>
              </a:lnSpc>
              <a:defRPr/>
            </a:pPr>
            <a:r>
              <a:rPr lang="ru-RU" altLang="x-none" sz="3200" dirty="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Semi" charset="0"/>
                <a:sym typeface="Poppins Medium" charset="0"/>
              </a:rPr>
              <a:t>Организация производства внутрискважинных систем на основе гидравлических проходных пакеров с конструкционными особенностями и регулируемым элементом управления для изоляции </a:t>
            </a:r>
            <a:r>
              <a:rPr lang="ru-RU" altLang="x-none" sz="3200" dirty="0" err="1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Semi" charset="0"/>
                <a:sym typeface="Poppins Medium" charset="0"/>
              </a:rPr>
              <a:t>нефтеводоносных</a:t>
            </a:r>
            <a:r>
              <a:rPr lang="ru-RU" altLang="x-none" sz="3200" dirty="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Semi" charset="0"/>
                <a:sym typeface="Poppins Medium" charset="0"/>
              </a:rPr>
              <a:t> пластов».</a:t>
            </a:r>
          </a:p>
          <a:p>
            <a:pPr algn="just" eaLnBrk="1">
              <a:lnSpc>
                <a:spcPct val="120000"/>
              </a:lnSpc>
              <a:defRPr/>
            </a:pPr>
            <a:endParaRPr lang="x-none" altLang="x-none" sz="3200" dirty="0">
              <a:solidFill>
                <a:schemeClr val="accent4"/>
              </a:solidFill>
              <a:latin typeface="Roboto" panose="02000000000000000000" pitchFamily="2" charset="0"/>
              <a:ea typeface="Roboto" panose="02000000000000000000" pitchFamily="2" charset="0"/>
              <a:cs typeface="Montserrat Semi" charset="0"/>
              <a:sym typeface="Poppins Medium" charset="0"/>
            </a:endParaRP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546BE209-573C-4FAC-A1FD-458904DD6F55}"/>
              </a:ext>
            </a:extLst>
          </p:cNvPr>
          <p:cNvSpPr txBox="1">
            <a:spLocks/>
          </p:cNvSpPr>
          <p:nvPr/>
        </p:nvSpPr>
        <p:spPr bwMode="auto">
          <a:xfrm>
            <a:off x="10610391" y="11560175"/>
            <a:ext cx="252028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lnSpc>
                <a:spcPct val="120000"/>
              </a:lnSpc>
              <a:defRPr/>
            </a:pPr>
            <a:r>
              <a:rPr lang="ru-RU" altLang="x-none" sz="3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Semi" charset="0"/>
                <a:sym typeface="Poppins Medium" charset="0"/>
              </a:rPr>
              <a:t>г. Тюмень</a:t>
            </a:r>
            <a:endParaRPr lang="x-none" altLang="x-none" sz="3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Montserrat Semi" charset="0"/>
              <a:sym typeface="Poppins Medium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>
            <a:extLst>
              <a:ext uri="{FF2B5EF4-FFF2-40B4-BE49-F238E27FC236}">
                <a16:creationId xmlns:a16="http://schemas.microsoft.com/office/drawing/2014/main" id="{007D5A8D-239E-8243-A9E6-7121CB72F793}"/>
              </a:ext>
            </a:extLst>
          </p:cNvPr>
          <p:cNvSpPr txBox="1">
            <a:spLocks/>
          </p:cNvSpPr>
          <p:nvPr/>
        </p:nvSpPr>
        <p:spPr bwMode="auto">
          <a:xfrm>
            <a:off x="2398712" y="1385391"/>
            <a:ext cx="11953527" cy="3760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defRPr/>
            </a:pPr>
            <a:r>
              <a:rPr lang="ru-RU" altLang="x-none" sz="5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Semi" charset="0"/>
                <a:sym typeface="Poppins Medium" charset="0"/>
              </a:rPr>
              <a:t>Импортозамещение</a:t>
            </a:r>
            <a:endParaRPr lang="x-none" altLang="x-none" sz="5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Montserrat Semi" charset="0"/>
              <a:sym typeface="Poppins Medium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F3BE82C-595D-449F-A1A3-07F214022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776" y="11892458"/>
            <a:ext cx="4032448" cy="1158229"/>
          </a:xfrm>
          <a:prstGeom prst="rect">
            <a:avLst/>
          </a:prstGeom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C0DEB6C2-3B53-4D82-8EE8-F75BDC1B2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8712" y="2681536"/>
            <a:ext cx="19658184" cy="99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80000"/>
              </a:lnSpc>
            </a:pPr>
            <a:r>
              <a:rPr lang="ru-RU" altLang="en-US" sz="24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	Продукт, которые представлены компанией ООО «Альянс плюс» является импортозамещающим. Объем импорта аналогичной продукции, поставляемой в РФ в 2020 году по кодам ТНВЭД 8430 41 и  8430 49 составил 295 млн $ (потенциал импортозамещения))</a:t>
            </a:r>
          </a:p>
          <a:p>
            <a:pPr>
              <a:lnSpc>
                <a:spcPct val="180000"/>
              </a:lnSpc>
            </a:pPr>
            <a:r>
              <a:rPr lang="ru-RU" altLang="en-US" sz="24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$40,6 млн	</a:t>
            </a:r>
          </a:p>
          <a:p>
            <a:pPr>
              <a:lnSpc>
                <a:spcPct val="180000"/>
              </a:lnSpc>
            </a:pPr>
            <a:r>
              <a:rPr lang="ru-RU" altLang="en-US" sz="24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Подробнее: </a:t>
            </a:r>
          </a:p>
          <a:p>
            <a:pPr>
              <a:lnSpc>
                <a:spcPct val="180000"/>
              </a:lnSpc>
            </a:pPr>
            <a:r>
              <a:rPr lang="ru-RU" altLang="en-US" sz="24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1. Импорт в РФ по кодам ТНВЭД:</a:t>
            </a:r>
          </a:p>
          <a:p>
            <a:pPr>
              <a:lnSpc>
                <a:spcPct val="180000"/>
              </a:lnSpc>
            </a:pPr>
            <a:r>
              <a:rPr lang="ru-RU" altLang="en-US" sz="24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-  ТНВЭД 8430 41 -Машины и механизмы прочие для перемещения, планировки, профилирования, разработки, трамбования, уплотнения, выемки или бурения грунта, полезных ископаемых или руд; оборудование для забивки и извлечения свай; снегоочистители плужные и роторные: бурильные или проходческие машины прочие: самоходные - $254,4 млн (источник: данные https://comtrade.un.org)</a:t>
            </a:r>
          </a:p>
          <a:p>
            <a:pPr>
              <a:lnSpc>
                <a:spcPct val="180000"/>
              </a:lnSpc>
            </a:pPr>
            <a:r>
              <a:rPr lang="ru-RU" altLang="en-US" sz="24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- 	8430 49 - Машины и механизмы прочие для перемещения, планировки, профилирования, разработки, трамбования, уплотнения, выемки или бурения грунта, полезных ископаемых или руд; оборудование для забивки и извлечения свай; снегоочистители плужные и роторные: бурильные или проходческие машины прочие: прочие - </a:t>
            </a:r>
          </a:p>
          <a:p>
            <a:pPr>
              <a:lnSpc>
                <a:spcPct val="180000"/>
              </a:lnSpc>
            </a:pPr>
            <a:r>
              <a:rPr lang="ru-RU" altLang="en-US" sz="24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$40,6 млн	 (источник: данные https://comtrade.un.org)</a:t>
            </a:r>
          </a:p>
          <a:p>
            <a:pPr>
              <a:lnSpc>
                <a:spcPct val="180000"/>
              </a:lnSpc>
            </a:pPr>
            <a:r>
              <a:rPr lang="ru-RU" altLang="en-US" sz="24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2. Импорт  в РФ по контексту «ПАКЕР» 28,2 млн $ ( Источник - данные  ФТС – федеральной таможенной службы за 2020 год).</a:t>
            </a:r>
          </a:p>
          <a:p>
            <a:pPr>
              <a:lnSpc>
                <a:spcPct val="180000"/>
              </a:lnSpc>
            </a:pPr>
            <a:r>
              <a:rPr lang="ru-RU" altLang="en-US" sz="24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90% импорта идет по кодам ТНВЭД </a:t>
            </a:r>
          </a:p>
        </p:txBody>
      </p:sp>
    </p:spTree>
    <p:extLst>
      <p:ext uri="{BB962C8B-B14F-4D97-AF65-F5344CB8AC3E}">
        <p14:creationId xmlns:p14="http://schemas.microsoft.com/office/powerpoint/2010/main" val="410317798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>
            <a:extLst>
              <a:ext uri="{FF2B5EF4-FFF2-40B4-BE49-F238E27FC236}">
                <a16:creationId xmlns:a16="http://schemas.microsoft.com/office/drawing/2014/main" id="{007D5A8D-239E-8243-A9E6-7121CB72F793}"/>
              </a:ext>
            </a:extLst>
          </p:cNvPr>
          <p:cNvSpPr txBox="1">
            <a:spLocks/>
          </p:cNvSpPr>
          <p:nvPr/>
        </p:nvSpPr>
        <p:spPr bwMode="auto">
          <a:xfrm>
            <a:off x="2398712" y="1385391"/>
            <a:ext cx="11953527" cy="3760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defRPr/>
            </a:pPr>
            <a:r>
              <a:rPr lang="ru-RU" altLang="x-none" sz="5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Semi" charset="0"/>
                <a:sym typeface="Poppins Medium" charset="0"/>
              </a:rPr>
              <a:t>Импортозамещение по ТН ВЭД</a:t>
            </a:r>
            <a:endParaRPr lang="x-none" altLang="x-none" sz="5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Montserrat Semi" charset="0"/>
              <a:sym typeface="Poppins Medium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F3BE82C-595D-449F-A1A3-07F214022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776" y="11892458"/>
            <a:ext cx="4032448" cy="115822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CF4EFC-1968-4763-A3E1-017B9AD24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8712" y="4626774"/>
            <a:ext cx="15337704" cy="8366358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0EE9CC94-E324-426C-A882-347214AB9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8712" y="2681536"/>
            <a:ext cx="19658184" cy="1332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80000"/>
              </a:lnSpc>
            </a:pPr>
            <a:r>
              <a:rPr lang="ru-RU" altLang="en-US" sz="24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	Все производство основано на российском сырье и комплектующих. Станки и оборудование находятся на складах у поставщиков на территории РФ.</a:t>
            </a:r>
          </a:p>
        </p:txBody>
      </p:sp>
    </p:spTree>
    <p:extLst>
      <p:ext uri="{BB962C8B-B14F-4D97-AF65-F5344CB8AC3E}">
        <p14:creationId xmlns:p14="http://schemas.microsoft.com/office/powerpoint/2010/main" val="326000966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:a16="http://schemas.microsoft.com/office/drawing/2014/main" id="{8A64ED7F-4412-43D4-BCD0-E7769CD5D28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23421E8E-7926-4289-8318-AA5C923D852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76C24047-2467-4D32-898C-43223F5C429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5FB0EB57-C2EF-46EC-B4F0-C0A5F8C3121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2041678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20CB86F6-F2DB-4C57-9EF3-2FE65D2C7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Спасибо за внимание!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DB8E60A3-A506-464D-BA2B-F2EB98646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контакты: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+7(922)079-41-06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alians-plus@bk.ru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ru-RU" sz="36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http://alians-plus72.ru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24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>
            <a:extLst>
              <a:ext uri="{FF2B5EF4-FFF2-40B4-BE49-F238E27FC236}">
                <a16:creationId xmlns:a16="http://schemas.microsoft.com/office/drawing/2014/main" id="{A5227261-2D03-4A45-A1B0-10F15E58F7BF}"/>
              </a:ext>
            </a:extLst>
          </p:cNvPr>
          <p:cNvSpPr txBox="1">
            <a:spLocks/>
          </p:cNvSpPr>
          <p:nvPr/>
        </p:nvSpPr>
        <p:spPr bwMode="auto">
          <a:xfrm>
            <a:off x="22545675" y="12492038"/>
            <a:ext cx="89535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>
            <a:spAutoFit/>
          </a:bodyPr>
          <a:lstStyle>
            <a:lvl1pPr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1pPr>
            <a:lvl2pPr marL="742950" indent="-28575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2pPr>
            <a:lvl3pPr marL="11430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3pPr>
            <a:lvl4pPr marL="16002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4pPr>
            <a:lvl5pPr marL="20574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9pPr>
          </a:lstStyle>
          <a:p>
            <a:pPr algn="ctr" eaLnBrk="1">
              <a:defRPr/>
            </a:pPr>
            <a:fld id="{099E6059-73A5-A148-A19A-293DDBB35D95}" type="slidenum">
              <a:rPr lang="x-none" altLang="x-none" smtClean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" charset="0"/>
              </a:rPr>
              <a:pPr algn="ctr" eaLnBrk="1">
                <a:defRPr/>
              </a:pPr>
              <a:t>2</a:t>
            </a:fld>
            <a:endParaRPr lang="x-none" altLang="x-none" dirty="0">
              <a:solidFill>
                <a:schemeClr val="bg2"/>
              </a:solidFill>
              <a:latin typeface="Roboto" panose="02000000000000000000" pitchFamily="2" charset="0"/>
              <a:ea typeface="Roboto" panose="02000000000000000000" pitchFamily="2" charset="0"/>
              <a:cs typeface="Montserrat" charset="0"/>
            </a:endParaRPr>
          </a:p>
        </p:txBody>
      </p:sp>
      <p:grpSp>
        <p:nvGrpSpPr>
          <p:cNvPr id="10242" name="Group 2">
            <a:extLst>
              <a:ext uri="{FF2B5EF4-FFF2-40B4-BE49-F238E27FC236}">
                <a16:creationId xmlns:a16="http://schemas.microsoft.com/office/drawing/2014/main" id="{3A9BA3BE-7C26-DE48-B89E-8156F9331F3F}"/>
              </a:ext>
            </a:extLst>
          </p:cNvPr>
          <p:cNvGrpSpPr>
            <a:grpSpLocks/>
          </p:cNvGrpSpPr>
          <p:nvPr/>
        </p:nvGrpSpPr>
        <p:grpSpPr bwMode="auto">
          <a:xfrm>
            <a:off x="2434431" y="665312"/>
            <a:ext cx="19515138" cy="5634672"/>
            <a:chOff x="2759074" y="3630933"/>
            <a:chExt cx="19514481" cy="5634951"/>
          </a:xfrm>
        </p:grpSpPr>
        <p:sp>
          <p:nvSpPr>
            <p:cNvPr id="8" name="Text Box 3">
              <a:extLst>
                <a:ext uri="{FF2B5EF4-FFF2-40B4-BE49-F238E27FC236}">
                  <a16:creationId xmlns:a16="http://schemas.microsoft.com/office/drawing/2014/main" id="{007D5A8D-239E-8243-A9E6-7121CB72F79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759074" y="3630933"/>
              <a:ext cx="16489476" cy="1584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ru-RU" altLang="x-none" sz="84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Montserrat Semi" charset="0"/>
                  <a:sym typeface="Poppins Medium" charset="0"/>
                </a:rPr>
                <a:t>Область деятельности</a:t>
              </a:r>
              <a:endParaRPr lang="x-none" altLang="x-none" sz="8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Semi" charset="0"/>
                <a:sym typeface="Poppins Medium" charset="0"/>
              </a:endParaRPr>
            </a:p>
          </p:txBody>
        </p:sp>
        <p:sp>
          <p:nvSpPr>
            <p:cNvPr id="10244" name="Rectangle 1">
              <a:extLst>
                <a:ext uri="{FF2B5EF4-FFF2-40B4-BE49-F238E27FC236}">
                  <a16:creationId xmlns:a16="http://schemas.microsoft.com/office/drawing/2014/main" id="{57F1D4DA-2BD2-3E4D-A1EB-196A2718C7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8125" y="5273824"/>
              <a:ext cx="19495430" cy="3992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80000"/>
                </a:lnSpc>
              </a:pPr>
              <a:r>
                <a:rPr lang="ru-RU" altLang="en-US" sz="2400" dirty="0">
                  <a:solidFill>
                    <a:schemeClr val="bg2"/>
                  </a:solidFill>
                  <a:latin typeface="Roboto" panose="02000000000000000000" pitchFamily="2" charset="0"/>
                  <a:ea typeface="Roboto" panose="02000000000000000000" pitchFamily="2" charset="0"/>
                  <a:cs typeface="Open Sans" panose="020B0606030504020204" pitchFamily="34" charset="0"/>
                </a:rPr>
                <a:t>ООО «Альянс плюс» реализует стандартное и нестандартное оборудование для различных производственных задач. Основная сфера деятельности — сдача в аренду и продажа емкостного, сепарационного, котельного, нефтепромыслового, внутрискважинного оборудования, создание систем для нефтяной, газовой, химической и нефтехимической сфер промышленности.</a:t>
              </a:r>
            </a:p>
            <a:p>
              <a:pPr>
                <a:lnSpc>
                  <a:spcPct val="180000"/>
                </a:lnSpc>
              </a:pPr>
              <a:r>
                <a:rPr lang="ru-RU" altLang="en-US" sz="2400" dirty="0">
                  <a:solidFill>
                    <a:schemeClr val="bg2"/>
                  </a:solidFill>
                  <a:latin typeface="Roboto" panose="02000000000000000000" pitchFamily="2" charset="0"/>
                  <a:ea typeface="Roboto" panose="02000000000000000000" pitchFamily="2" charset="0"/>
                  <a:cs typeface="Open Sans" panose="020B0606030504020204" pitchFamily="34" charset="0"/>
                </a:rPr>
                <a:t>Наша цель — взаимовыгодное сотрудничество на основе долгосрочных контрактов. </a:t>
              </a:r>
            </a:p>
            <a:p>
              <a:pPr>
                <a:lnSpc>
                  <a:spcPct val="180000"/>
                </a:lnSpc>
              </a:pPr>
              <a:r>
                <a:rPr lang="ru-RU" altLang="en-US" sz="2400" dirty="0">
                  <a:solidFill>
                    <a:schemeClr val="bg2"/>
                  </a:solidFill>
                  <a:latin typeface="Roboto" panose="02000000000000000000" pitchFamily="2" charset="0"/>
                  <a:ea typeface="Roboto" panose="02000000000000000000" pitchFamily="2" charset="0"/>
                  <a:cs typeface="Open Sans" panose="020B0606030504020204" pitchFamily="34" charset="0"/>
                </a:rPr>
                <a:t>Мы представлены на рынке с 2016 года, компания не перестает развиваться, совершенствовать качество своих услуг, оптимизировать затраты для снижения стоимости продукции.</a:t>
              </a:r>
              <a:endParaRPr lang="en-US" altLang="en-US" sz="24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41368E-1E89-4A3B-BB2C-F709D9721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4934" y="7017175"/>
            <a:ext cx="13120741" cy="5633954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829D7515-754C-4247-8A54-971041553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0232" y="6383159"/>
            <a:ext cx="8562210" cy="66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80000"/>
              </a:lnSpc>
            </a:pPr>
            <a:r>
              <a:rPr lang="ru-RU" altLang="en-US" sz="2400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Фактическая выручка от реализации за 2018-2021 гг.</a:t>
            </a:r>
            <a:endParaRPr lang="en-US" altLang="en-US" sz="2400" b="1" dirty="0">
              <a:solidFill>
                <a:schemeClr val="bg2"/>
              </a:solidFill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BC87D0-BA08-46C4-8E4A-59944A791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776" y="11892458"/>
            <a:ext cx="4032448" cy="115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50718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FC30E0-5BBC-4D51-AFBC-13DFCCED026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31458" t="235" r="14030" b="-235"/>
          <a:stretch/>
        </p:blipFill>
        <p:spPr>
          <a:xfrm>
            <a:off x="7553080" y="1615925"/>
            <a:ext cx="4670425" cy="11434763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ED8F40-67F4-4DFC-9D5C-2E3D64E42D5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5740" r="29947"/>
          <a:stretch/>
        </p:blipFill>
        <p:spPr>
          <a:xfrm>
            <a:off x="12466392" y="1615926"/>
            <a:ext cx="4670425" cy="11434762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AF502A-5399-47D3-8ACB-9BCA6F6A8D7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/>
          <a:srcRect l="26507" t="243" r="18903" b="-243"/>
          <a:stretch/>
        </p:blipFill>
        <p:spPr>
          <a:xfrm>
            <a:off x="17379704" y="1615926"/>
            <a:ext cx="4670425" cy="11434762"/>
          </a:xfrm>
        </p:spPr>
      </p:pic>
      <p:sp>
        <p:nvSpPr>
          <p:cNvPr id="22" name="Text Box 3">
            <a:extLst>
              <a:ext uri="{FF2B5EF4-FFF2-40B4-BE49-F238E27FC236}">
                <a16:creationId xmlns:a16="http://schemas.microsoft.com/office/drawing/2014/main" id="{244C5814-D77C-F64F-B43E-CA43DB21BFFE}"/>
              </a:ext>
            </a:extLst>
          </p:cNvPr>
          <p:cNvSpPr txBox="1">
            <a:spLocks/>
          </p:cNvSpPr>
          <p:nvPr/>
        </p:nvSpPr>
        <p:spPr bwMode="auto">
          <a:xfrm>
            <a:off x="461855" y="250053"/>
            <a:ext cx="11764989" cy="2731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algn="r" eaLnBrk="1">
              <a:defRPr/>
            </a:pPr>
            <a:r>
              <a:rPr lang="ru-RU" altLang="x-none" sz="5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Semi" charset="0"/>
                <a:sym typeface="Poppins Medium" charset="0"/>
              </a:rPr>
              <a:t>Производственная площадка</a:t>
            </a:r>
            <a:endParaRPr lang="x-none" altLang="x-none" sz="5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Montserrat Semi" charset="0"/>
              <a:sym typeface="Poppins Medium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13D2FAB-D84F-4DB2-8BB5-F1B29BE5D20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2464" r="22464"/>
          <a:stretch/>
        </p:blipFill>
        <p:spPr bwMode="auto">
          <a:xfrm>
            <a:off x="2542928" y="1615924"/>
            <a:ext cx="4670425" cy="114347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>
            <a:extLst>
              <a:ext uri="{FF2B5EF4-FFF2-40B4-BE49-F238E27FC236}">
                <a16:creationId xmlns:a16="http://schemas.microsoft.com/office/drawing/2014/main" id="{A5227261-2D03-4A45-A1B0-10F15E58F7BF}"/>
              </a:ext>
            </a:extLst>
          </p:cNvPr>
          <p:cNvSpPr txBox="1">
            <a:spLocks/>
          </p:cNvSpPr>
          <p:nvPr/>
        </p:nvSpPr>
        <p:spPr bwMode="auto">
          <a:xfrm>
            <a:off x="22545675" y="12492038"/>
            <a:ext cx="89535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>
            <a:spAutoFit/>
          </a:bodyPr>
          <a:lstStyle>
            <a:lvl1pPr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1pPr>
            <a:lvl2pPr marL="742950" indent="-28575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2pPr>
            <a:lvl3pPr marL="11430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3pPr>
            <a:lvl4pPr marL="16002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4pPr>
            <a:lvl5pPr marL="20574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9pPr>
          </a:lstStyle>
          <a:p>
            <a:pPr algn="ctr" eaLnBrk="1">
              <a:defRPr/>
            </a:pPr>
            <a:fld id="{099E6059-73A5-A148-A19A-293DDBB35D95}" type="slidenum">
              <a:rPr lang="x-none" altLang="x-none" smtClean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" charset="0"/>
              </a:rPr>
              <a:pPr algn="ctr" eaLnBrk="1">
                <a:defRPr/>
              </a:pPr>
              <a:t>4</a:t>
            </a:fld>
            <a:endParaRPr lang="x-none" altLang="x-none" dirty="0">
              <a:solidFill>
                <a:schemeClr val="bg2"/>
              </a:solidFill>
              <a:latin typeface="Roboto" panose="02000000000000000000" pitchFamily="2" charset="0"/>
              <a:ea typeface="Roboto" panose="02000000000000000000" pitchFamily="2" charset="0"/>
              <a:cs typeface="Montserrat" charset="0"/>
            </a:endParaRPr>
          </a:p>
        </p:txBody>
      </p:sp>
      <p:grpSp>
        <p:nvGrpSpPr>
          <p:cNvPr id="10242" name="Group 2">
            <a:extLst>
              <a:ext uri="{FF2B5EF4-FFF2-40B4-BE49-F238E27FC236}">
                <a16:creationId xmlns:a16="http://schemas.microsoft.com/office/drawing/2014/main" id="{3A9BA3BE-7C26-DE48-B89E-8156F9331F3F}"/>
              </a:ext>
            </a:extLst>
          </p:cNvPr>
          <p:cNvGrpSpPr>
            <a:grpSpLocks/>
          </p:cNvGrpSpPr>
          <p:nvPr/>
        </p:nvGrpSpPr>
        <p:grpSpPr bwMode="auto">
          <a:xfrm>
            <a:off x="2434431" y="665312"/>
            <a:ext cx="19496086" cy="10700226"/>
            <a:chOff x="2759074" y="3630933"/>
            <a:chExt cx="19495430" cy="10700755"/>
          </a:xfrm>
        </p:grpSpPr>
        <p:sp>
          <p:nvSpPr>
            <p:cNvPr id="8" name="Text Box 3">
              <a:extLst>
                <a:ext uri="{FF2B5EF4-FFF2-40B4-BE49-F238E27FC236}">
                  <a16:creationId xmlns:a16="http://schemas.microsoft.com/office/drawing/2014/main" id="{007D5A8D-239E-8243-A9E6-7121CB72F79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759074" y="3630933"/>
              <a:ext cx="16489476" cy="1584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ru-RU" altLang="x-none" sz="84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Montserrat Semi" charset="0"/>
                  <a:sym typeface="Poppins Medium" charset="0"/>
                </a:rPr>
                <a:t>Научная составляющая инновационного проекта</a:t>
              </a:r>
              <a:endParaRPr lang="x-none" altLang="x-none" sz="8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Semi" charset="0"/>
                <a:sym typeface="Poppins Medium" charset="0"/>
              </a:endParaRPr>
            </a:p>
          </p:txBody>
        </p:sp>
        <p:sp>
          <p:nvSpPr>
            <p:cNvPr id="10244" name="Rectangle 1">
              <a:extLst>
                <a:ext uri="{FF2B5EF4-FFF2-40B4-BE49-F238E27FC236}">
                  <a16:creationId xmlns:a16="http://schemas.microsoft.com/office/drawing/2014/main" id="{57F1D4DA-2BD2-3E4D-A1EB-196A2718C7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074" y="7015477"/>
              <a:ext cx="19495430" cy="7316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457200" indent="-457200">
                <a:lnSpc>
                  <a:spcPct val="180000"/>
                </a:lnSpc>
                <a:buAutoNum type="arabicPeriod"/>
              </a:pPr>
              <a:r>
                <a:rPr lang="ru-RU" altLang="en-US" sz="2400" dirty="0">
                  <a:solidFill>
                    <a:schemeClr val="bg2"/>
                  </a:solidFill>
                  <a:latin typeface="Roboto" panose="02000000000000000000" pitchFamily="2" charset="0"/>
                  <a:ea typeface="Roboto" panose="02000000000000000000" pitchFamily="2" charset="0"/>
                  <a:cs typeface="Open Sans" panose="020B0606030504020204" pitchFamily="34" charset="0"/>
                </a:rPr>
                <a:t>В сотрудничестве с учеными ТИУ проведены исследования проблем нефтегазового комплекса. А конкретно процесса строительства и освоения скважин. Были выявлены недостатки существующего оборудования и </a:t>
              </a:r>
              <a:r>
                <a:rPr lang="ru-RU" altLang="en-US" sz="2400" b="1" dirty="0">
                  <a:solidFill>
                    <a:schemeClr val="bg2"/>
                  </a:solidFill>
                  <a:latin typeface="Roboto" panose="02000000000000000000" pitchFamily="2" charset="0"/>
                  <a:ea typeface="Roboto" panose="02000000000000000000" pitchFamily="2" charset="0"/>
                  <a:cs typeface="Open Sans" panose="020B0606030504020204" pitchFamily="34" charset="0"/>
                </a:rPr>
                <a:t>разработана конструкция линейки пакеров.</a:t>
              </a:r>
            </a:p>
            <a:p>
              <a:pPr marL="457200" indent="-457200">
                <a:lnSpc>
                  <a:spcPct val="180000"/>
                </a:lnSpc>
                <a:buAutoNum type="arabicPeriod"/>
              </a:pPr>
              <a:r>
                <a:rPr lang="ru-RU" sz="2400" dirty="0">
                  <a:latin typeface="Roboto" panose="02000000000000000000" pitchFamily="2" charset="0"/>
                  <a:ea typeface="Roboto" panose="02000000000000000000" pitchFamily="2" charset="0"/>
                </a:rPr>
                <a:t>В отличие от известных пакеров, которые имеют два режима работы клапана: «открыто» и «закрыто», предлагаемый пакер имеет три режима работы клапана: «закрыто», «открыто», «закрыто». Указанные режимы исключают самопроизвольное срабатывание пакера и повышает надежность при его использовании. Дополнительный третий режим работы (закрыто) клапана предотвращает сдувание манжеты пакера и обеспечивает дополнительную герметичность.</a:t>
              </a:r>
              <a:endParaRPr lang="ru-RU" altLang="en-US" sz="2400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endParaRPr>
            </a:p>
            <a:p>
              <a:pPr marL="457200" indent="-457200">
                <a:lnSpc>
                  <a:spcPct val="180000"/>
                </a:lnSpc>
                <a:buAutoNum type="arabicPeriod"/>
              </a:pPr>
              <a:r>
                <a:rPr lang="ru-RU" altLang="en-US" sz="2400" dirty="0">
                  <a:solidFill>
                    <a:schemeClr val="bg2"/>
                  </a:solidFill>
                  <a:latin typeface="Roboto" panose="02000000000000000000" pitchFamily="2" charset="0"/>
                  <a:ea typeface="Roboto" panose="02000000000000000000" pitchFamily="2" charset="0"/>
                  <a:cs typeface="Open Sans" panose="020B0606030504020204" pitchFamily="34" charset="0"/>
                </a:rPr>
                <a:t>Выяснилась необходимость создания станков для производства указанных пакеров. Так как существующее оборудование не позволяет обеспечить точность изготовления и допуски. Была разработана </a:t>
              </a:r>
              <a:r>
                <a:rPr lang="ru-RU" altLang="en-US" sz="2400" b="1" dirty="0">
                  <a:solidFill>
                    <a:schemeClr val="bg2"/>
                  </a:solidFill>
                  <a:latin typeface="Roboto" panose="02000000000000000000" pitchFamily="2" charset="0"/>
                  <a:ea typeface="Roboto" panose="02000000000000000000" pitchFamily="2" charset="0"/>
                  <a:cs typeface="Open Sans" panose="020B0606030504020204" pitchFamily="34" charset="0"/>
                </a:rPr>
                <a:t>конструкция сварочно-обжимного станка</a:t>
              </a:r>
              <a:r>
                <a:rPr lang="ru-RU" altLang="en-US" sz="2400" dirty="0">
                  <a:solidFill>
                    <a:schemeClr val="bg2"/>
                  </a:solidFill>
                  <a:latin typeface="Roboto" panose="02000000000000000000" pitchFamily="2" charset="0"/>
                  <a:ea typeface="Roboto" panose="02000000000000000000" pitchFamily="2" charset="0"/>
                  <a:cs typeface="Open Sans" panose="020B0606030504020204" pitchFamily="34" charset="0"/>
                </a:rPr>
                <a:t>.</a:t>
              </a:r>
            </a:p>
            <a:p>
              <a:pPr marL="457200" indent="-457200">
                <a:lnSpc>
                  <a:spcPct val="180000"/>
                </a:lnSpc>
                <a:buAutoNum type="arabicPeriod"/>
              </a:pPr>
              <a:r>
                <a:rPr lang="ru-RU" altLang="en-US" sz="2400" dirty="0">
                  <a:solidFill>
                    <a:schemeClr val="bg2"/>
                  </a:solidFill>
                  <a:latin typeface="Roboto" panose="02000000000000000000" pitchFamily="2" charset="0"/>
                  <a:ea typeface="Roboto" panose="02000000000000000000" pitchFamily="2" charset="0"/>
                  <a:cs typeface="Open Sans" panose="020B0606030504020204" pitchFamily="34" charset="0"/>
                </a:rPr>
                <a:t>Для автоматизации работы сварочно-обжимного станка разработана компьютерная программа </a:t>
              </a:r>
              <a:r>
                <a:rPr lang="ru-RU" altLang="en-US" sz="2400" b="1" dirty="0">
                  <a:solidFill>
                    <a:schemeClr val="bg2"/>
                  </a:solidFill>
                  <a:latin typeface="Roboto" panose="02000000000000000000" pitchFamily="2" charset="0"/>
                  <a:ea typeface="Roboto" panose="02000000000000000000" pitchFamily="2" charset="0"/>
                  <a:cs typeface="Open Sans" panose="020B0606030504020204" pitchFamily="34" charset="0"/>
                </a:rPr>
                <a:t>«Программа </a:t>
              </a:r>
              <a:r>
                <a:rPr lang="ru-RU" altLang="en-US" sz="2400" b="1" dirty="0" err="1">
                  <a:solidFill>
                    <a:schemeClr val="bg2"/>
                  </a:solidFill>
                  <a:latin typeface="Roboto" panose="02000000000000000000" pitchFamily="2" charset="0"/>
                  <a:ea typeface="Roboto" panose="02000000000000000000" pitchFamily="2" charset="0"/>
                  <a:cs typeface="Open Sans" panose="020B0606030504020204" pitchFamily="34" charset="0"/>
                </a:rPr>
                <a:t>Интелектуального</a:t>
              </a:r>
              <a:r>
                <a:rPr lang="ru-RU" altLang="en-US" sz="2400" b="1" dirty="0">
                  <a:solidFill>
                    <a:schemeClr val="bg2"/>
                  </a:solidFill>
                  <a:latin typeface="Roboto" panose="02000000000000000000" pitchFamily="2" charset="0"/>
                  <a:ea typeface="Roboto" panose="02000000000000000000" pitchFamily="2" charset="0"/>
                  <a:cs typeface="Open Sans" panose="020B0606030504020204" pitchFamily="34" charset="0"/>
                </a:rPr>
                <a:t> управления сварочно-обжимного станка «Альянс +» Свидетельство о регистрации № </a:t>
              </a:r>
              <a:r>
                <a:rPr lang="en-US" altLang="en-US" sz="2400" b="1" dirty="0">
                  <a:solidFill>
                    <a:schemeClr val="bg2"/>
                  </a:solidFill>
                  <a:latin typeface="Roboto" panose="02000000000000000000" pitchFamily="2" charset="0"/>
                  <a:ea typeface="Roboto" panose="02000000000000000000" pitchFamily="2" charset="0"/>
                  <a:cs typeface="Open Sans" panose="020B0606030504020204" pitchFamily="34" charset="0"/>
                </a:rPr>
                <a:t>RU 2021669118</a:t>
              </a:r>
              <a:r>
                <a:rPr lang="ru-RU" altLang="en-US" sz="2400" b="1" dirty="0">
                  <a:solidFill>
                    <a:schemeClr val="bg2"/>
                  </a:solidFill>
                  <a:latin typeface="Roboto" panose="02000000000000000000" pitchFamily="2" charset="0"/>
                  <a:ea typeface="Roboto" panose="02000000000000000000" pitchFamily="2" charset="0"/>
                  <a:cs typeface="Open Sans" panose="020B0606030504020204" pitchFamily="34" charset="0"/>
                </a:rPr>
                <a:t> </a:t>
              </a:r>
              <a:endParaRPr lang="ru-RU" altLang="en-US" sz="24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55BC525-B74B-4B75-9925-52300F722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776" y="11892458"/>
            <a:ext cx="4032448" cy="115822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>
            <a:extLst>
              <a:ext uri="{FF2B5EF4-FFF2-40B4-BE49-F238E27FC236}">
                <a16:creationId xmlns:a16="http://schemas.microsoft.com/office/drawing/2014/main" id="{A5227261-2D03-4A45-A1B0-10F15E58F7BF}"/>
              </a:ext>
            </a:extLst>
          </p:cNvPr>
          <p:cNvSpPr txBox="1">
            <a:spLocks/>
          </p:cNvSpPr>
          <p:nvPr/>
        </p:nvSpPr>
        <p:spPr bwMode="auto">
          <a:xfrm>
            <a:off x="22545675" y="12492038"/>
            <a:ext cx="89535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>
            <a:spAutoFit/>
          </a:bodyPr>
          <a:lstStyle>
            <a:lvl1pPr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1pPr>
            <a:lvl2pPr marL="742950" indent="-28575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2pPr>
            <a:lvl3pPr marL="11430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3pPr>
            <a:lvl4pPr marL="16002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4pPr>
            <a:lvl5pPr marL="20574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9pPr>
          </a:lstStyle>
          <a:p>
            <a:pPr algn="ctr" eaLnBrk="1">
              <a:defRPr/>
            </a:pPr>
            <a:fld id="{ABE89DE9-99F5-4347-A280-08F73B35D793}" type="slidenum">
              <a:rPr lang="x-none" altLang="x-none" smtClean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" charset="0"/>
              </a:rPr>
              <a:pPr algn="ctr" eaLnBrk="1">
                <a:defRPr/>
              </a:pPr>
              <a:t>5</a:t>
            </a:fld>
            <a:endParaRPr lang="x-none" altLang="x-none" dirty="0">
              <a:solidFill>
                <a:schemeClr val="bg2"/>
              </a:solidFill>
              <a:latin typeface="Roboto" panose="02000000000000000000" pitchFamily="2" charset="0"/>
              <a:ea typeface="Roboto" panose="02000000000000000000" pitchFamily="2" charset="0"/>
              <a:cs typeface="Montserrat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BBA4054-2664-4EA4-8098-0E593CB50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99896" y="5705249"/>
            <a:ext cx="10009112" cy="2665542"/>
          </a:xfrm>
          <a:prstGeom prst="rect">
            <a:avLst/>
          </a:prstGeom>
        </p:spPr>
      </p:pic>
      <p:sp>
        <p:nvSpPr>
          <p:cNvPr id="16" name="Rectangle 1">
            <a:extLst>
              <a:ext uri="{FF2B5EF4-FFF2-40B4-BE49-F238E27FC236}">
                <a16:creationId xmlns:a16="http://schemas.microsoft.com/office/drawing/2014/main" id="{EB0B752C-95B3-4A66-A844-CE23F9430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0960" y="617980"/>
            <a:ext cx="4392488" cy="105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80000"/>
              </a:lnSpc>
            </a:pPr>
            <a:r>
              <a:rPr lang="ru-RU" altLang="en-US" sz="4000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Пакер А-ПГП</a:t>
            </a:r>
            <a:endParaRPr lang="en-US" altLang="en-US" sz="4000" b="1" dirty="0">
              <a:solidFill>
                <a:schemeClr val="bg2"/>
              </a:solidFill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2CF4C8F-632A-44D6-A683-CDD1C2957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0278" y="7790183"/>
            <a:ext cx="4838700" cy="467677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C1CA3B4-865A-4A7E-A8D0-46A559C490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4903" y="3833664"/>
            <a:ext cx="6609450" cy="341534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1388D70-6E4B-465B-87BF-63CED87F73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6901" y="737320"/>
            <a:ext cx="6728397" cy="3574838"/>
          </a:xfrm>
          <a:prstGeom prst="rect">
            <a:avLst/>
          </a:prstGeom>
        </p:spPr>
      </p:pic>
      <p:sp>
        <p:nvSpPr>
          <p:cNvPr id="25" name="Rectangle 1">
            <a:extLst>
              <a:ext uri="{FF2B5EF4-FFF2-40B4-BE49-F238E27FC236}">
                <a16:creationId xmlns:a16="http://schemas.microsoft.com/office/drawing/2014/main" id="{53B302CD-C88C-4A59-BC91-D56D34866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23641" y="617980"/>
            <a:ext cx="4923597" cy="105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80000"/>
              </a:lnSpc>
            </a:pPr>
            <a:r>
              <a:rPr lang="ru-RU" altLang="en-US" sz="4000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Пакер А-ПГ-ЯГ</a:t>
            </a:r>
            <a:endParaRPr lang="en-US" altLang="en-US" sz="4000" b="1" dirty="0">
              <a:solidFill>
                <a:schemeClr val="bg2"/>
              </a:solidFill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A236B7A-D8FF-4ED1-8F57-6EF9BCAA37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04768" y="1860898"/>
            <a:ext cx="3670350" cy="1123712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A571448-D72D-431B-B1C0-DB681657E2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5664" y="11962203"/>
            <a:ext cx="4032448" cy="115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09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>
            <a:extLst>
              <a:ext uri="{FF2B5EF4-FFF2-40B4-BE49-F238E27FC236}">
                <a16:creationId xmlns:a16="http://schemas.microsoft.com/office/drawing/2014/main" id="{79C6D45B-8F45-594D-B641-BA788EB03C54}"/>
              </a:ext>
            </a:extLst>
          </p:cNvPr>
          <p:cNvGrpSpPr>
            <a:grpSpLocks/>
          </p:cNvGrpSpPr>
          <p:nvPr/>
        </p:nvGrpSpPr>
        <p:grpSpPr bwMode="auto">
          <a:xfrm>
            <a:off x="2182888" y="593305"/>
            <a:ext cx="9721079" cy="10035428"/>
            <a:chOff x="2543245" y="3630772"/>
            <a:chExt cx="9721296" cy="3453744"/>
          </a:xfrm>
        </p:grpSpPr>
        <p:sp>
          <p:nvSpPr>
            <p:cNvPr id="8" name="Text Box 3">
              <a:extLst>
                <a:ext uri="{FF2B5EF4-FFF2-40B4-BE49-F238E27FC236}">
                  <a16:creationId xmlns:a16="http://schemas.microsoft.com/office/drawing/2014/main" id="{007D5A8D-239E-8243-A9E6-7121CB72F79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759075" y="3630772"/>
              <a:ext cx="7848775" cy="926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ru-RU" altLang="x-none" sz="54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Montserrat Semi" charset="0"/>
                  <a:sym typeface="Poppins Medium" charset="0"/>
                </a:rPr>
                <a:t>Наличие патентов и иных правоохранных документов</a:t>
              </a:r>
              <a:endParaRPr lang="x-none" altLang="x-none" sz="5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Semi" charset="0"/>
                <a:sym typeface="Poppins Medium" charset="0"/>
              </a:endParaRPr>
            </a:p>
          </p:txBody>
        </p:sp>
        <p:sp>
          <p:nvSpPr>
            <p:cNvPr id="8196" name="Rectangle 1">
              <a:extLst>
                <a:ext uri="{FF2B5EF4-FFF2-40B4-BE49-F238E27FC236}">
                  <a16:creationId xmlns:a16="http://schemas.microsoft.com/office/drawing/2014/main" id="{099BE52B-3C98-3E48-B6FB-1F8E8CC8A6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3245" y="4795522"/>
              <a:ext cx="9721296" cy="2288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180000"/>
                </a:lnSpc>
                <a:buAutoNum type="arabicPeriod"/>
              </a:pPr>
              <a:r>
                <a:rPr lang="ru-RU" altLang="en-US" sz="2400" b="1" dirty="0">
                  <a:solidFill>
                    <a:schemeClr val="bg2"/>
                  </a:solidFill>
                  <a:latin typeface="Roboto" panose="02000000000000000000" pitchFamily="2" charset="0"/>
                  <a:ea typeface="Roboto" panose="02000000000000000000" pitchFamily="2" charset="0"/>
                  <a:cs typeface="Open Sans" panose="020B0606030504020204" pitchFamily="34" charset="0"/>
                </a:rPr>
                <a:t>Защищена РИД-компьютерная программа «Программа </a:t>
              </a:r>
              <a:r>
                <a:rPr lang="ru-RU" altLang="en-US" sz="2400" b="1" dirty="0" err="1">
                  <a:solidFill>
                    <a:schemeClr val="bg2"/>
                  </a:solidFill>
                  <a:latin typeface="Roboto" panose="02000000000000000000" pitchFamily="2" charset="0"/>
                  <a:ea typeface="Roboto" panose="02000000000000000000" pitchFamily="2" charset="0"/>
                  <a:cs typeface="Open Sans" panose="020B0606030504020204" pitchFamily="34" charset="0"/>
                </a:rPr>
                <a:t>Интелектуального</a:t>
              </a:r>
              <a:r>
                <a:rPr lang="ru-RU" altLang="en-US" sz="2400" b="1" dirty="0">
                  <a:solidFill>
                    <a:schemeClr val="bg2"/>
                  </a:solidFill>
                  <a:latin typeface="Roboto" panose="02000000000000000000" pitchFamily="2" charset="0"/>
                  <a:ea typeface="Roboto" panose="02000000000000000000" pitchFamily="2" charset="0"/>
                  <a:cs typeface="Open Sans" panose="020B0606030504020204" pitchFamily="34" charset="0"/>
                </a:rPr>
                <a:t> управления сварочно-обжимного станка «Альянс +» Свидетельство о регистрации № </a:t>
              </a:r>
              <a:r>
                <a:rPr lang="en-US" altLang="en-US" sz="2400" b="1" dirty="0">
                  <a:solidFill>
                    <a:schemeClr val="bg2"/>
                  </a:solidFill>
                  <a:latin typeface="Roboto" panose="02000000000000000000" pitchFamily="2" charset="0"/>
                  <a:ea typeface="Roboto" panose="02000000000000000000" pitchFamily="2" charset="0"/>
                  <a:cs typeface="Open Sans" panose="020B0606030504020204" pitchFamily="34" charset="0"/>
                </a:rPr>
                <a:t>RU 2021669118</a:t>
              </a:r>
              <a:r>
                <a:rPr lang="ru-RU" altLang="en-US" sz="2400" b="1" dirty="0">
                  <a:solidFill>
                    <a:schemeClr val="bg2"/>
                  </a:solidFill>
                  <a:latin typeface="Roboto" panose="02000000000000000000" pitchFamily="2" charset="0"/>
                  <a:ea typeface="Roboto" panose="02000000000000000000" pitchFamily="2" charset="0"/>
                  <a:cs typeface="Open Sans" panose="020B0606030504020204" pitchFamily="34" charset="0"/>
                </a:rPr>
                <a:t> </a:t>
              </a:r>
            </a:p>
            <a:p>
              <a:pPr marL="457200" indent="-457200">
                <a:lnSpc>
                  <a:spcPct val="180000"/>
                </a:lnSpc>
                <a:buAutoNum type="arabicPeriod"/>
              </a:pPr>
              <a:r>
                <a:rPr lang="ru-RU" altLang="en-US" sz="2400" b="1" dirty="0">
                  <a:solidFill>
                    <a:schemeClr val="bg2"/>
                  </a:solidFill>
                  <a:latin typeface="Roboto" panose="02000000000000000000" pitchFamily="2" charset="0"/>
                  <a:ea typeface="Roboto" panose="02000000000000000000" pitchFamily="2" charset="0"/>
                  <a:cs typeface="Open Sans" panose="020B0606030504020204" pitchFamily="34" charset="0"/>
                </a:rPr>
                <a:t>Разработана конструкция и изготовлен станок сварочно-обжимного производства различных видов пакеров, который защищен режимом «НОУ-ХАУ». Приказ о введении положения о режиме секрета производства «НОУ-ХАУ», № приказа </a:t>
              </a:r>
              <a:r>
                <a:rPr lang="ru-RU" altLang="en-US" sz="2400" b="1" dirty="0">
                  <a:solidFill>
                    <a:schemeClr val="bg2"/>
                  </a:solidFill>
                  <a:highlight>
                    <a:srgbClr val="FFFF00"/>
                  </a:highlight>
                  <a:latin typeface="Roboto" panose="02000000000000000000" pitchFamily="2" charset="0"/>
                  <a:ea typeface="Roboto" panose="02000000000000000000" pitchFamily="2" charset="0"/>
                  <a:cs typeface="Open Sans" panose="020B0606030504020204" pitchFamily="34" charset="0"/>
                </a:rPr>
                <a:t>24</a:t>
              </a:r>
              <a:r>
                <a:rPr lang="ru-RU" altLang="en-US" sz="2400" b="1" dirty="0">
                  <a:solidFill>
                    <a:schemeClr val="bg2"/>
                  </a:solidFill>
                  <a:latin typeface="Roboto" panose="02000000000000000000" pitchFamily="2" charset="0"/>
                  <a:ea typeface="Roboto" panose="02000000000000000000" pitchFamily="2" charset="0"/>
                  <a:cs typeface="Open Sans" panose="020B0606030504020204" pitchFamily="34" charset="0"/>
                </a:rPr>
                <a:t> от 11.10.2021.</a:t>
              </a:r>
            </a:p>
            <a:p>
              <a:pPr marL="457200" indent="-457200">
                <a:lnSpc>
                  <a:spcPct val="180000"/>
                </a:lnSpc>
                <a:buAutoNum type="arabicPeriod"/>
              </a:pPr>
              <a:r>
                <a:rPr lang="ru-RU" altLang="en-US" sz="2400" b="1" dirty="0">
                  <a:solidFill>
                    <a:schemeClr val="bg2"/>
                  </a:solidFill>
                  <a:latin typeface="Roboto" panose="02000000000000000000" pitchFamily="2" charset="0"/>
                  <a:ea typeface="Roboto" panose="02000000000000000000" pitchFamily="2" charset="0"/>
                  <a:cs typeface="Open Sans" panose="020B0606030504020204" pitchFamily="34" charset="0"/>
                </a:rPr>
                <a:t>В рамках проекта подана заявка и получено положительное решение на выдачу патента  №2022 104 191</a:t>
              </a:r>
              <a:endParaRPr lang="en-US" altLang="en-US" sz="2400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A8FBBD-8A81-4FFB-81AF-8A3E7DAEF7B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t="6877" b="33377"/>
          <a:stretch/>
        </p:blipFill>
        <p:spPr>
          <a:xfrm>
            <a:off x="11255896" y="404029"/>
            <a:ext cx="12041047" cy="11233248"/>
          </a:xfrm>
        </p:spPr>
      </p:pic>
    </p:spTree>
    <p:extLst>
      <p:ext uri="{BB962C8B-B14F-4D97-AF65-F5344CB8AC3E}">
        <p14:creationId xmlns:p14="http://schemas.microsoft.com/office/powerpoint/2010/main" val="255955008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>
            <a:extLst>
              <a:ext uri="{FF2B5EF4-FFF2-40B4-BE49-F238E27FC236}">
                <a16:creationId xmlns:a16="http://schemas.microsoft.com/office/drawing/2014/main" id="{007D5A8D-239E-8243-A9E6-7121CB72F793}"/>
              </a:ext>
            </a:extLst>
          </p:cNvPr>
          <p:cNvSpPr txBox="1">
            <a:spLocks/>
          </p:cNvSpPr>
          <p:nvPr/>
        </p:nvSpPr>
        <p:spPr bwMode="auto">
          <a:xfrm>
            <a:off x="2398712" y="1385391"/>
            <a:ext cx="11953527" cy="3760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defRPr/>
            </a:pPr>
            <a:r>
              <a:rPr lang="ru-RU" altLang="x-none" sz="5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Semi" charset="0"/>
                <a:sym typeface="Poppins Medium" charset="0"/>
              </a:rPr>
              <a:t>Описание текущей стадии создания инновационного продукта</a:t>
            </a:r>
            <a:endParaRPr lang="x-none" altLang="x-none" sz="5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Montserrat Semi" charset="0"/>
              <a:sym typeface="Poppins Medium" charset="0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E6EC37F3-2FF6-452D-ADEF-FE632E79B33E}"/>
              </a:ext>
            </a:extLst>
          </p:cNvPr>
          <p:cNvGrpSpPr/>
          <p:nvPr/>
        </p:nvGrpSpPr>
        <p:grpSpPr>
          <a:xfrm>
            <a:off x="2396879" y="4793479"/>
            <a:ext cx="11600533" cy="6168976"/>
            <a:chOff x="2170605" y="6787041"/>
            <a:chExt cx="10469630" cy="3638642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59E89ADC-79B4-4E9F-865A-DA39AA7270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61891"/>
            <a:stretch/>
          </p:blipFill>
          <p:spPr>
            <a:xfrm>
              <a:off x="2170605" y="6787041"/>
              <a:ext cx="10467975" cy="2664296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4506F68-076C-4531-AF6C-0CBEDEEF7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6049"/>
            <a:stretch/>
          </p:blipFill>
          <p:spPr>
            <a:xfrm>
              <a:off x="2172260" y="9450288"/>
              <a:ext cx="10467975" cy="975395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6E09109-FBAD-4143-9C2D-E19CAB01A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4408" y="2030336"/>
            <a:ext cx="7256563" cy="965532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AD280FC-AE83-48DC-B488-087B214BC7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4776" y="11892458"/>
            <a:ext cx="4032448" cy="115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3364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>
            <a:extLst>
              <a:ext uri="{FF2B5EF4-FFF2-40B4-BE49-F238E27FC236}">
                <a16:creationId xmlns:a16="http://schemas.microsoft.com/office/drawing/2014/main" id="{007D5A8D-239E-8243-A9E6-7121CB72F793}"/>
              </a:ext>
            </a:extLst>
          </p:cNvPr>
          <p:cNvSpPr txBox="1">
            <a:spLocks/>
          </p:cNvSpPr>
          <p:nvPr/>
        </p:nvSpPr>
        <p:spPr bwMode="auto">
          <a:xfrm>
            <a:off x="2398712" y="1385391"/>
            <a:ext cx="11953527" cy="3760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defRPr/>
            </a:pPr>
            <a:r>
              <a:rPr lang="ru-RU" altLang="x-none" sz="5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Semi" charset="0"/>
                <a:sym typeface="Poppins Medium" charset="0"/>
              </a:rPr>
              <a:t>Маркетинговые исследования </a:t>
            </a:r>
            <a:endParaRPr lang="x-none" altLang="x-none" sz="5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Montserrat Semi" charset="0"/>
              <a:sym typeface="Poppins Medium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08DC6AE-6555-497E-8649-0D2DF4722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6056" y="4121696"/>
            <a:ext cx="10760149" cy="6051661"/>
          </a:xfrm>
          <a:prstGeom prst="rect">
            <a:avLst/>
          </a:prstGeom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C0DEB6C2-3B53-4D82-8EE8-F75BDC1B2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0880" y="3689648"/>
            <a:ext cx="9413875" cy="731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ru-RU" altLang="en-US" sz="24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Вследствие роста объемов бурения скважин и боковых стволов, а также увеличения количества операций МГРП (в 5,2 раза к 2030 году), в долгосрочном периоде прогнозируется устойчивый рост рынка пакеров более, чем в 2 раза. Таким образом к 2030 года рынок может составить 68,5 тыс. единиц (см. Рис 4), что включает в себя как потребность в новом оборудовании, так и обновление на действующем фонде скважин. Объем импорта аналогичной продукции, поставляемой в РФ в 2020 году по кодам ТНВЭД 8430 41 и  8430 49 составил 295 млн $ (потенциал импортозамещения))</a:t>
            </a:r>
          </a:p>
          <a:p>
            <a:pPr>
              <a:lnSpc>
                <a:spcPct val="180000"/>
              </a:lnSpc>
            </a:pPr>
            <a:r>
              <a:rPr lang="ru-RU" altLang="en-US" sz="24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$40,6 млн</a:t>
            </a:r>
            <a:endParaRPr lang="en-US" altLang="en-US" sz="2400" dirty="0">
              <a:solidFill>
                <a:schemeClr val="bg2"/>
              </a:solidFill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F3BE82C-595D-449F-A1A3-07F214022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776" y="11892458"/>
            <a:ext cx="4032448" cy="115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28680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>
            <a:extLst>
              <a:ext uri="{FF2B5EF4-FFF2-40B4-BE49-F238E27FC236}">
                <a16:creationId xmlns:a16="http://schemas.microsoft.com/office/drawing/2014/main" id="{007D5A8D-239E-8243-A9E6-7121CB72F793}"/>
              </a:ext>
            </a:extLst>
          </p:cNvPr>
          <p:cNvSpPr txBox="1">
            <a:spLocks/>
          </p:cNvSpPr>
          <p:nvPr/>
        </p:nvSpPr>
        <p:spPr bwMode="auto">
          <a:xfrm>
            <a:off x="2398712" y="1385391"/>
            <a:ext cx="11953527" cy="1158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defRPr/>
            </a:pPr>
            <a:r>
              <a:rPr lang="ru-RU" altLang="x-none" sz="5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 Semi" charset="0"/>
                <a:sym typeface="Poppins Medium" charset="0"/>
              </a:rPr>
              <a:t>Сравнение с конкурентами</a:t>
            </a:r>
            <a:endParaRPr lang="x-none" altLang="x-none" sz="5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Montserrat Semi" charset="0"/>
              <a:sym typeface="Poppins Medium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F3BE82C-595D-449F-A1A3-07F214022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776" y="11892458"/>
            <a:ext cx="4032448" cy="115822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B4CA635-F923-4C24-BE45-A6A5F7BA27DF}"/>
              </a:ext>
            </a:extLst>
          </p:cNvPr>
          <p:cNvSpPr txBox="1"/>
          <p:nvPr/>
        </p:nvSpPr>
        <p:spPr>
          <a:xfrm>
            <a:off x="1822848" y="2825552"/>
            <a:ext cx="19802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Сравнение основных характеристик внутрискважинных систем на основе гидравлических проходных пакеров ООО «АЛЬЯНС +» с продукцией других производителей. </a:t>
            </a:r>
          </a:p>
        </p:txBody>
      </p:sp>
      <p:graphicFrame>
        <p:nvGraphicFramePr>
          <p:cNvPr id="22" name="Таблица 22">
            <a:extLst>
              <a:ext uri="{FF2B5EF4-FFF2-40B4-BE49-F238E27FC236}">
                <a16:creationId xmlns:a16="http://schemas.microsoft.com/office/drawing/2014/main" id="{403C02AE-8B63-47A4-992E-0CF608D15E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432156"/>
              </p:ext>
            </p:extLst>
          </p:nvPr>
        </p:nvGraphicFramePr>
        <p:xfrm>
          <a:off x="2038872" y="4553744"/>
          <a:ext cx="19586176" cy="8601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4">
                  <a:extLst>
                    <a:ext uri="{9D8B030D-6E8A-4147-A177-3AD203B41FA5}">
                      <a16:colId xmlns:a16="http://schemas.microsoft.com/office/drawing/2014/main" val="1456097506"/>
                    </a:ext>
                  </a:extLst>
                </a:gridCol>
                <a:gridCol w="4860540">
                  <a:extLst>
                    <a:ext uri="{9D8B030D-6E8A-4147-A177-3AD203B41FA5}">
                      <a16:colId xmlns:a16="http://schemas.microsoft.com/office/drawing/2014/main" val="1211646156"/>
                    </a:ext>
                  </a:extLst>
                </a:gridCol>
                <a:gridCol w="4914546">
                  <a:extLst>
                    <a:ext uri="{9D8B030D-6E8A-4147-A177-3AD203B41FA5}">
                      <a16:colId xmlns:a16="http://schemas.microsoft.com/office/drawing/2014/main" val="1485377691"/>
                    </a:ext>
                  </a:extLst>
                </a:gridCol>
                <a:gridCol w="4914546">
                  <a:extLst>
                    <a:ext uri="{9D8B030D-6E8A-4147-A177-3AD203B41FA5}">
                      <a16:colId xmlns:a16="http://schemas.microsoft.com/office/drawing/2014/main" val="3961337559"/>
                    </a:ext>
                  </a:extLst>
                </a:gridCol>
              </a:tblGrid>
              <a:tr h="1090494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bg1"/>
                          </a:solidFill>
                        </a:rPr>
                        <a:t>Технико-экономические параметры продукта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bg1"/>
                          </a:solidFill>
                        </a:rPr>
                        <a:t>Пакер типа 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FSH 7” Baker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</a:rPr>
                        <a:t>Huges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bg1"/>
                          </a:solidFill>
                        </a:rPr>
                        <a:t>Пакер ПГП ПАО «</a:t>
                      </a:r>
                      <a:r>
                        <a:rPr lang="ru-RU" sz="2800" dirty="0" err="1">
                          <a:solidFill>
                            <a:schemeClr val="bg1"/>
                          </a:solidFill>
                        </a:rPr>
                        <a:t>Тяжпрессмаш</a:t>
                      </a:r>
                      <a:r>
                        <a:rPr lang="ru-RU" sz="2800" dirty="0">
                          <a:solidFill>
                            <a:schemeClr val="bg1"/>
                          </a:solidFill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bg1"/>
                          </a:solidFill>
                        </a:rPr>
                        <a:t>Пакер А-ПГП ООО «Альянс +»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325428"/>
                  </a:ext>
                </a:extLst>
              </a:tr>
              <a:tr h="674734">
                <a:tc>
                  <a:txBody>
                    <a:bodyPr/>
                    <a:lstStyle/>
                    <a:p>
                      <a:r>
                        <a:rPr lang="ru-RU" sz="2800" dirty="0"/>
                        <a:t>Наружный диаметр, мм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209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207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</a:rPr>
                        <a:t>203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0423859"/>
                  </a:ext>
                </a:extLst>
              </a:tr>
              <a:tr h="674734">
                <a:tc>
                  <a:txBody>
                    <a:bodyPr/>
                    <a:lstStyle/>
                    <a:p>
                      <a:r>
                        <a:rPr lang="ru-RU" sz="2800" dirty="0"/>
                        <a:t>Коэффициент </a:t>
                      </a:r>
                      <a:r>
                        <a:rPr lang="ru-RU" sz="2800" dirty="0" err="1"/>
                        <a:t>пакеровки</a:t>
                      </a:r>
                      <a:r>
                        <a:rPr lang="ru-RU" sz="2800" dirty="0"/>
                        <a:t>, номинальный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1,19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</a:rPr>
                        <a:t>1,25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044073"/>
                  </a:ext>
                </a:extLst>
              </a:tr>
              <a:tr h="674734">
                <a:tc>
                  <a:txBody>
                    <a:bodyPr/>
                    <a:lstStyle/>
                    <a:p>
                      <a:r>
                        <a:rPr lang="ru-RU" sz="2800" dirty="0"/>
                        <a:t>Коэффициент </a:t>
                      </a:r>
                      <a:r>
                        <a:rPr lang="ru-RU" sz="2800" dirty="0" err="1"/>
                        <a:t>пакеровки</a:t>
                      </a:r>
                      <a:r>
                        <a:rPr lang="ru-RU" sz="2800" dirty="0"/>
                        <a:t>, максимальный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1,25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1,4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</a:rPr>
                        <a:t>1,45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490387"/>
                  </a:ext>
                </a:extLst>
              </a:tr>
              <a:tr h="1557848">
                <a:tc>
                  <a:txBody>
                    <a:bodyPr/>
                    <a:lstStyle/>
                    <a:p>
                      <a:r>
                        <a:rPr lang="ru-RU" sz="2800" dirty="0"/>
                        <a:t>Максимальный перепад давления между разобщёнными зонами при номинальном коэффициенте </a:t>
                      </a:r>
                      <a:r>
                        <a:rPr lang="ru-RU" sz="2800" dirty="0" err="1"/>
                        <a:t>пакеровки</a:t>
                      </a:r>
                      <a:r>
                        <a:rPr lang="ru-RU" sz="2800" dirty="0"/>
                        <a:t>, МПа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</a:rPr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915333"/>
                  </a:ext>
                </a:extLst>
              </a:tr>
              <a:tr h="674734">
                <a:tc>
                  <a:txBody>
                    <a:bodyPr/>
                    <a:lstStyle/>
                    <a:p>
                      <a:r>
                        <a:rPr lang="ru-RU" sz="2800" dirty="0"/>
                        <a:t>Длина в рабочем положении, мм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5300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4247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</a:rPr>
                        <a:t>2222-5100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924107"/>
                  </a:ext>
                </a:extLst>
              </a:tr>
              <a:tr h="674734">
                <a:tc>
                  <a:txBody>
                    <a:bodyPr/>
                    <a:lstStyle/>
                    <a:p>
                      <a:r>
                        <a:rPr lang="ru-RU" sz="2800" dirty="0"/>
                        <a:t>Масса, не более, кг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325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</a:rPr>
                        <a:t>125-250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122119"/>
                  </a:ext>
                </a:extLst>
              </a:tr>
              <a:tr h="674734">
                <a:tc>
                  <a:txBody>
                    <a:bodyPr/>
                    <a:lstStyle/>
                    <a:p>
                      <a:r>
                        <a:rPr lang="ru-RU" sz="2800" dirty="0"/>
                        <a:t>Стоимость пакера,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750 000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450 000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</a:rPr>
                        <a:t>270 000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515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6171072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Marketing Plan - blue color">
      <a:dk1>
        <a:srgbClr val="51585F"/>
      </a:dk1>
      <a:lt1>
        <a:srgbClr val="FEFFFF"/>
      </a:lt1>
      <a:dk2>
        <a:srgbClr val="16222C"/>
      </a:dk2>
      <a:lt2>
        <a:srgbClr val="DBDEE1"/>
      </a:lt2>
      <a:accent1>
        <a:srgbClr val="4DA9DF"/>
      </a:accent1>
      <a:accent2>
        <a:srgbClr val="0D96CD"/>
      </a:accent2>
      <a:accent3>
        <a:srgbClr val="0B426E"/>
      </a:accent3>
      <a:accent4>
        <a:srgbClr val="073559"/>
      </a:accent4>
      <a:accent5>
        <a:srgbClr val="4DA9DF"/>
      </a:accent5>
      <a:accent6>
        <a:srgbClr val="0D96CD"/>
      </a:accent6>
      <a:hlink>
        <a:srgbClr val="0B426E"/>
      </a:hlink>
      <a:folHlink>
        <a:srgbClr val="073559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>
          <a:outerShdw blurRad="25400" algn="ctr" rotWithShape="0">
            <a:srgbClr val="000000">
              <a:alpha val="50000"/>
            </a:srgbClr>
          </a:outerShdw>
        </a:effectLst>
      </a:spPr>
      <a:bodyPr vert="horz" wrap="square" lIns="38100" tIns="38100" rIns="38100" bIns="38100" numCol="1" anchor="ctr" anchorCtr="0" compatLnSpc="1">
        <a:prstTxWarp prst="textNoShape">
          <a:avLst/>
        </a:prstTxWarp>
        <a:spAutoFit/>
      </a:bodyPr>
      <a:lstStyle>
        <a:defPPr marL="0" marR="0" indent="0" algn="l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x-none" altLang="x-none" sz="2000" b="0" i="0" u="none" strike="noStrike" cap="none" normalizeH="0" baseline="0">
            <a:ln>
              <a:noFill/>
            </a:ln>
            <a:solidFill>
              <a:srgbClr val="74808C"/>
            </a:solidFill>
            <a:effectLst/>
            <a:latin typeface="Poppins" charset="0"/>
            <a:ea typeface="Poppins" charset="0"/>
            <a:cs typeface="Poppins" charset="0"/>
            <a:sym typeface="Poppi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>
          <a:outerShdw blurRad="25400" algn="ctr" rotWithShape="0">
            <a:srgbClr val="000000">
              <a:alpha val="50000"/>
            </a:srgbClr>
          </a:outerShdw>
        </a:effectLst>
      </a:spPr>
      <a:bodyPr vert="horz" wrap="square" lIns="38100" tIns="38100" rIns="38100" bIns="38100" numCol="1" anchor="ctr" anchorCtr="0" compatLnSpc="1">
        <a:prstTxWarp prst="textNoShape">
          <a:avLst/>
        </a:prstTxWarp>
        <a:spAutoFit/>
      </a:bodyPr>
      <a:lstStyle>
        <a:defPPr marL="0" marR="0" indent="0" algn="l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x-none" altLang="x-none" sz="2000" b="0" i="0" u="none" strike="noStrike" cap="none" normalizeH="0" baseline="0">
            <a:ln>
              <a:noFill/>
            </a:ln>
            <a:solidFill>
              <a:srgbClr val="74808C"/>
            </a:solidFill>
            <a:effectLst/>
            <a:latin typeface="Poppins" charset="0"/>
            <a:ea typeface="Poppins" charset="0"/>
            <a:cs typeface="Poppins" charset="0"/>
            <a:sym typeface="Poppins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7687</TotalTime>
  <Words>871</Words>
  <Application>Microsoft Office PowerPoint</Application>
  <PresentationFormat>Произвольный</PresentationFormat>
  <Paragraphs>79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Arial</vt:lpstr>
      <vt:lpstr>Helvetica Light</vt:lpstr>
      <vt:lpstr>Helvetica Neue</vt:lpstr>
      <vt:lpstr>Montserrat Semi</vt:lpstr>
      <vt:lpstr>Poppins</vt:lpstr>
      <vt:lpstr>Poppins Medium</vt:lpstr>
      <vt:lpstr>Roboto</vt:lpstr>
      <vt:lpstr>Roboto Medium</vt:lpstr>
      <vt:lpstr>Times New Roman</vt:lpstr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Sergey</dc:creator>
  <cp:lastModifiedBy> </cp:lastModifiedBy>
  <cp:revision>455</cp:revision>
  <dcterms:modified xsi:type="dcterms:W3CDTF">2022-04-16T06:43:47Z</dcterms:modified>
</cp:coreProperties>
</file>